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4"/>
  </p:sldMasterIdLst>
  <p:notesMasterIdLst>
    <p:notesMasterId r:id="rId93"/>
  </p:notesMasterIdLst>
  <p:handoutMasterIdLst>
    <p:handoutMasterId r:id="rId94"/>
  </p:handoutMasterIdLst>
  <p:sldIdLst>
    <p:sldId id="362" r:id="rId5"/>
    <p:sldId id="367" r:id="rId6"/>
    <p:sldId id="369" r:id="rId7"/>
    <p:sldId id="372" r:id="rId8"/>
    <p:sldId id="378" r:id="rId9"/>
    <p:sldId id="375" r:id="rId10"/>
    <p:sldId id="377" r:id="rId11"/>
    <p:sldId id="374" r:id="rId12"/>
    <p:sldId id="376" r:id="rId13"/>
    <p:sldId id="382" r:id="rId14"/>
    <p:sldId id="373" r:id="rId15"/>
    <p:sldId id="383" r:id="rId16"/>
    <p:sldId id="368" r:id="rId17"/>
    <p:sldId id="386" r:id="rId18"/>
    <p:sldId id="387" r:id="rId19"/>
    <p:sldId id="389" r:id="rId20"/>
    <p:sldId id="390" r:id="rId21"/>
    <p:sldId id="391" r:id="rId22"/>
    <p:sldId id="380" r:id="rId23"/>
    <p:sldId id="395" r:id="rId24"/>
    <p:sldId id="394" r:id="rId25"/>
    <p:sldId id="392" r:id="rId26"/>
    <p:sldId id="397" r:id="rId27"/>
    <p:sldId id="398" r:id="rId28"/>
    <p:sldId id="396" r:id="rId29"/>
    <p:sldId id="402" r:id="rId30"/>
    <p:sldId id="399" r:id="rId31"/>
    <p:sldId id="404" r:id="rId32"/>
    <p:sldId id="405" r:id="rId33"/>
    <p:sldId id="406" r:id="rId34"/>
    <p:sldId id="400" r:id="rId35"/>
    <p:sldId id="407" r:id="rId36"/>
    <p:sldId id="408" r:id="rId37"/>
    <p:sldId id="409" r:id="rId38"/>
    <p:sldId id="410" r:id="rId39"/>
    <p:sldId id="413" r:id="rId40"/>
    <p:sldId id="414" r:id="rId41"/>
    <p:sldId id="412" r:id="rId42"/>
    <p:sldId id="415" r:id="rId43"/>
    <p:sldId id="416" r:id="rId44"/>
    <p:sldId id="417" r:id="rId45"/>
    <p:sldId id="420" r:id="rId46"/>
    <p:sldId id="421" r:id="rId47"/>
    <p:sldId id="422" r:id="rId48"/>
    <p:sldId id="423" r:id="rId49"/>
    <p:sldId id="424" r:id="rId50"/>
    <p:sldId id="401" r:id="rId51"/>
    <p:sldId id="403" r:id="rId52"/>
    <p:sldId id="418" r:id="rId53"/>
    <p:sldId id="425" r:id="rId54"/>
    <p:sldId id="426" r:id="rId55"/>
    <p:sldId id="429" r:id="rId56"/>
    <p:sldId id="427" r:id="rId57"/>
    <p:sldId id="428" r:id="rId58"/>
    <p:sldId id="430" r:id="rId59"/>
    <p:sldId id="431" r:id="rId60"/>
    <p:sldId id="432" r:id="rId61"/>
    <p:sldId id="419" r:id="rId62"/>
    <p:sldId id="379" r:id="rId63"/>
    <p:sldId id="433" r:id="rId64"/>
    <p:sldId id="434" r:id="rId65"/>
    <p:sldId id="435" r:id="rId66"/>
    <p:sldId id="436" r:id="rId67"/>
    <p:sldId id="439" r:id="rId68"/>
    <p:sldId id="438" r:id="rId69"/>
    <p:sldId id="437" r:id="rId70"/>
    <p:sldId id="366" r:id="rId71"/>
    <p:sldId id="441" r:id="rId72"/>
    <p:sldId id="384" r:id="rId73"/>
    <p:sldId id="442" r:id="rId74"/>
    <p:sldId id="443" r:id="rId75"/>
    <p:sldId id="444" r:id="rId76"/>
    <p:sldId id="446" r:id="rId77"/>
    <p:sldId id="456" r:id="rId78"/>
    <p:sldId id="457" r:id="rId79"/>
    <p:sldId id="451" r:id="rId80"/>
    <p:sldId id="445" r:id="rId81"/>
    <p:sldId id="448" r:id="rId82"/>
    <p:sldId id="449" r:id="rId83"/>
    <p:sldId id="452" r:id="rId84"/>
    <p:sldId id="454" r:id="rId85"/>
    <p:sldId id="453" r:id="rId86"/>
    <p:sldId id="450" r:id="rId87"/>
    <p:sldId id="455" r:id="rId88"/>
    <p:sldId id="370" r:id="rId89"/>
    <p:sldId id="371" r:id="rId90"/>
    <p:sldId id="381" r:id="rId91"/>
    <p:sldId id="365" r:id="rId92"/>
  </p:sldIdLst>
  <p:sldSz cx="9144000" cy="6858000" type="screen4x3"/>
  <p:notesSz cx="7099300" cy="93853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928E7F8-060C-4A3A-827E-542F25F472BC}">
          <p14:sldIdLst>
            <p14:sldId id="362"/>
            <p14:sldId id="367"/>
            <p14:sldId id="369"/>
            <p14:sldId id="372"/>
            <p14:sldId id="378"/>
            <p14:sldId id="375"/>
            <p14:sldId id="377"/>
            <p14:sldId id="374"/>
            <p14:sldId id="376"/>
            <p14:sldId id="382"/>
            <p14:sldId id="373"/>
            <p14:sldId id="383"/>
            <p14:sldId id="368"/>
            <p14:sldId id="386"/>
            <p14:sldId id="387"/>
            <p14:sldId id="389"/>
            <p14:sldId id="390"/>
            <p14:sldId id="391"/>
            <p14:sldId id="380"/>
            <p14:sldId id="395"/>
            <p14:sldId id="394"/>
            <p14:sldId id="392"/>
            <p14:sldId id="397"/>
            <p14:sldId id="398"/>
            <p14:sldId id="396"/>
            <p14:sldId id="402"/>
            <p14:sldId id="399"/>
            <p14:sldId id="404"/>
            <p14:sldId id="405"/>
            <p14:sldId id="406"/>
            <p14:sldId id="400"/>
            <p14:sldId id="407"/>
            <p14:sldId id="408"/>
            <p14:sldId id="409"/>
            <p14:sldId id="410"/>
            <p14:sldId id="413"/>
            <p14:sldId id="414"/>
            <p14:sldId id="412"/>
            <p14:sldId id="415"/>
            <p14:sldId id="416"/>
            <p14:sldId id="417"/>
            <p14:sldId id="420"/>
            <p14:sldId id="421"/>
            <p14:sldId id="422"/>
            <p14:sldId id="423"/>
            <p14:sldId id="424"/>
            <p14:sldId id="401"/>
            <p14:sldId id="403"/>
            <p14:sldId id="418"/>
            <p14:sldId id="425"/>
            <p14:sldId id="426"/>
            <p14:sldId id="429"/>
            <p14:sldId id="427"/>
            <p14:sldId id="428"/>
            <p14:sldId id="430"/>
            <p14:sldId id="431"/>
            <p14:sldId id="432"/>
            <p14:sldId id="419"/>
            <p14:sldId id="379"/>
            <p14:sldId id="433"/>
            <p14:sldId id="434"/>
            <p14:sldId id="435"/>
            <p14:sldId id="436"/>
            <p14:sldId id="439"/>
            <p14:sldId id="438"/>
            <p14:sldId id="437"/>
            <p14:sldId id="366"/>
            <p14:sldId id="441"/>
            <p14:sldId id="384"/>
            <p14:sldId id="442"/>
            <p14:sldId id="443"/>
            <p14:sldId id="444"/>
            <p14:sldId id="446"/>
            <p14:sldId id="456"/>
            <p14:sldId id="457"/>
            <p14:sldId id="451"/>
            <p14:sldId id="445"/>
            <p14:sldId id="448"/>
            <p14:sldId id="449"/>
            <p14:sldId id="452"/>
            <p14:sldId id="454"/>
            <p14:sldId id="453"/>
            <p14:sldId id="450"/>
            <p14:sldId id="455"/>
            <p14:sldId id="370"/>
            <p14:sldId id="371"/>
            <p14:sldId id="381"/>
            <p14:sldId id="36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0C0"/>
    <a:srgbClr val="005A9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44" autoAdjust="0"/>
    <p:restoredTop sz="78137" autoAdjust="0"/>
  </p:normalViewPr>
  <p:slideViewPr>
    <p:cSldViewPr snapToGrid="0" snapToObjects="1">
      <p:cViewPr varScale="1">
        <p:scale>
          <a:sx n="54" d="100"/>
          <a:sy n="54" d="100"/>
        </p:scale>
        <p:origin x="1660" y="5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-2784"/>
    </p:cViewPr>
  </p:sorterViewPr>
  <p:notesViewPr>
    <p:cSldViewPr snapToGrid="0" snapToObjects="1">
      <p:cViewPr varScale="1">
        <p:scale>
          <a:sx n="48" d="100"/>
          <a:sy n="48" d="100"/>
        </p:scale>
        <p:origin x="2660" y="1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presProps" Target="presProps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91" Type="http://schemas.openxmlformats.org/officeDocument/2006/relationships/slide" Target="slides/slide87.xml"/><Relationship Id="rId9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theme" Target="theme/theme1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notesMaster" Target="notesMasters/notesMaster1.xml"/><Relationship Id="rId98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712B907-150D-4137-A8AD-C44F8D9AC66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469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4F1CCB-503C-4733-A63A-B86830CDDBC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021138" y="0"/>
            <a:ext cx="3076575" cy="469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3A4D4D-5A47-4453-B244-03BA6139F044}" type="datetimeFigureOut">
              <a:rPr lang="en-GB" smtClean="0"/>
              <a:t>15/05/2022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5B1C3A-7A6E-4F5D-844B-2CA6EB7B0E3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915400"/>
            <a:ext cx="3076575" cy="469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A4C75F-C0F5-40B1-A8A7-1475AE2A15E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021138" y="8915400"/>
            <a:ext cx="3076575" cy="469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D212C7-1737-4F0B-BACE-9A9868FBCD20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263552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470895"/>
          </a:xfrm>
          <a:prstGeom prst="rect">
            <a:avLst/>
          </a:prstGeom>
        </p:spPr>
        <p:txBody>
          <a:bodyPr vert="horz" lIns="94192" tIns="47096" rIns="94192" bIns="47096" rtlCol="0"/>
          <a:lstStyle>
            <a:lvl1pPr algn="l">
              <a:defRPr sz="1200"/>
            </a:lvl1pPr>
          </a:lstStyle>
          <a:p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470895"/>
          </a:xfrm>
          <a:prstGeom prst="rect">
            <a:avLst/>
          </a:prstGeom>
        </p:spPr>
        <p:txBody>
          <a:bodyPr vert="horz" lIns="94192" tIns="47096" rIns="94192" bIns="47096" rtlCol="0"/>
          <a:lstStyle>
            <a:lvl1pPr algn="r">
              <a:defRPr sz="1200"/>
            </a:lvl1pPr>
          </a:lstStyle>
          <a:p>
            <a:fld id="{7DD60312-0660-364A-A526-7621B8D1E8C0}" type="datetimeFigureOut">
              <a:rPr lang="fr-FR" smtClean="0"/>
              <a:t>15/05/2022</a:t>
            </a:fld>
            <a:endParaRPr lang="fr-FR" dirty="0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438275" y="1173163"/>
            <a:ext cx="4222750" cy="31670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192" tIns="47096" rIns="94192" bIns="47096" rtlCol="0" anchor="ctr"/>
          <a:lstStyle/>
          <a:p>
            <a:endParaRPr lang="fr-FR" dirty="0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709930" y="4516676"/>
            <a:ext cx="5679440" cy="3695462"/>
          </a:xfrm>
          <a:prstGeom prst="rect">
            <a:avLst/>
          </a:prstGeom>
        </p:spPr>
        <p:txBody>
          <a:bodyPr vert="horz" lIns="94192" tIns="47096" rIns="94192" bIns="47096" rtlCol="0"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914407"/>
            <a:ext cx="3076363" cy="470894"/>
          </a:xfrm>
          <a:prstGeom prst="rect">
            <a:avLst/>
          </a:prstGeom>
        </p:spPr>
        <p:txBody>
          <a:bodyPr vert="horz" lIns="94192" tIns="47096" rIns="94192" bIns="47096" rtlCol="0" anchor="b"/>
          <a:lstStyle>
            <a:lvl1pPr algn="l">
              <a:defRPr sz="1200"/>
            </a:lvl1pPr>
          </a:lstStyle>
          <a:p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4021294" y="8914407"/>
            <a:ext cx="3076363" cy="470894"/>
          </a:xfrm>
          <a:prstGeom prst="rect">
            <a:avLst/>
          </a:prstGeom>
        </p:spPr>
        <p:txBody>
          <a:bodyPr vert="horz" lIns="94192" tIns="47096" rIns="94192" bIns="47096" rtlCol="0" anchor="b"/>
          <a:lstStyle>
            <a:lvl1pPr algn="r">
              <a:defRPr sz="1200"/>
            </a:lvl1pPr>
          </a:lstStyle>
          <a:p>
            <a:fld id="{C14D062E-004A-FF4A-9832-FE992CF23D10}" type="slidenum">
              <a:rPr lang="fr-FR" smtClean="0"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359996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4D062E-004A-FF4A-9832-FE992CF23D10}" type="slidenum">
              <a:rPr lang="fr-FR" smtClean="0"/>
              <a:t>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237281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4D062E-004A-FF4A-9832-FE992CF23D10}" type="slidenum">
              <a:rPr lang="fr-FR" smtClean="0"/>
              <a:t>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260271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LINE 188: subset(</a:t>
            </a:r>
            <a:r>
              <a:rPr lang="en-US" dirty="0" err="1"/>
              <a:t>wahid_species</a:t>
            </a:r>
            <a:r>
              <a:rPr lang="en-US" dirty="0"/>
              <a:t>, </a:t>
            </a:r>
            <a:r>
              <a:rPr lang="en-US" dirty="0" err="1"/>
              <a:t>totalNcase</a:t>
            </a:r>
            <a:r>
              <a:rPr lang="en-US" dirty="0"/>
              <a:t> &gt; 10 &amp; </a:t>
            </a:r>
            <a:r>
              <a:rPr lang="en-US" dirty="0" err="1"/>
              <a:t>spicieName</a:t>
            </a:r>
            <a:r>
              <a:rPr lang="en-US" dirty="0"/>
              <a:t> == 'Cattle')</a:t>
            </a:r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4D062E-004A-FF4A-9832-FE992CF23D10}" type="slidenum">
              <a:rPr lang="fr-FR" smtClean="0"/>
              <a:t>16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70167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LINE 188: subset(</a:t>
            </a:r>
            <a:r>
              <a:rPr lang="en-US" dirty="0" err="1"/>
              <a:t>wahid_species</a:t>
            </a:r>
            <a:r>
              <a:rPr lang="en-US" dirty="0"/>
              <a:t>, </a:t>
            </a:r>
            <a:r>
              <a:rPr lang="en-US" dirty="0" err="1"/>
              <a:t>totalNcase</a:t>
            </a:r>
            <a:r>
              <a:rPr lang="en-US" dirty="0"/>
              <a:t> &gt; 10 &amp; </a:t>
            </a:r>
            <a:r>
              <a:rPr lang="en-US" dirty="0" err="1"/>
              <a:t>spicieName</a:t>
            </a:r>
            <a:r>
              <a:rPr lang="en-US" dirty="0"/>
              <a:t> == 'Cattle')</a:t>
            </a:r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4D062E-004A-FF4A-9832-FE992CF23D10}" type="slidenum">
              <a:rPr lang="fr-FR" smtClean="0"/>
              <a:t>17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059925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LINE 188: subset(</a:t>
            </a:r>
            <a:r>
              <a:rPr lang="en-US" dirty="0" err="1"/>
              <a:t>wahid_species</a:t>
            </a:r>
            <a:r>
              <a:rPr lang="en-US" dirty="0"/>
              <a:t>, </a:t>
            </a:r>
            <a:r>
              <a:rPr lang="en-US" dirty="0" err="1"/>
              <a:t>totalNcase</a:t>
            </a:r>
            <a:r>
              <a:rPr lang="en-US" dirty="0"/>
              <a:t> &gt; 10 &amp; </a:t>
            </a:r>
            <a:r>
              <a:rPr lang="en-US" dirty="0" err="1"/>
              <a:t>spicieName</a:t>
            </a:r>
            <a:r>
              <a:rPr lang="en-US" dirty="0"/>
              <a:t> == 'Cattle')</a:t>
            </a:r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4D062E-004A-FF4A-9832-FE992CF23D10}" type="slidenum">
              <a:rPr lang="fr-FR" smtClean="0"/>
              <a:t>20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587255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ZA" dirty="0" err="1"/>
              <a:t>ggplot</a:t>
            </a:r>
            <a:r>
              <a:rPr lang="en-ZA" dirty="0"/>
              <a:t>(</a:t>
            </a:r>
            <a:r>
              <a:rPr lang="en-ZA" dirty="0" err="1"/>
              <a:t>wahid_outbreaks.epiCurve.plot</a:t>
            </a:r>
            <a:r>
              <a:rPr lang="en-ZA" dirty="0"/>
              <a:t> %&gt;% filter(diseases == "FMD"), </a:t>
            </a:r>
            <a:r>
              <a:rPr lang="en-ZA" dirty="0" err="1"/>
              <a:t>aes</a:t>
            </a:r>
            <a:r>
              <a:rPr lang="en-ZA" dirty="0"/>
              <a:t>(x=</a:t>
            </a:r>
            <a:r>
              <a:rPr lang="en-ZA" dirty="0" err="1"/>
              <a:t>as.Date</a:t>
            </a:r>
            <a:r>
              <a:rPr lang="en-ZA" dirty="0"/>
              <a:t>(</a:t>
            </a:r>
            <a:r>
              <a:rPr lang="en-ZA" dirty="0" err="1"/>
              <a:t>yearmon</a:t>
            </a:r>
            <a:r>
              <a:rPr lang="en-ZA" dirty="0"/>
              <a:t>), y=n, fill = diseases)) + </a:t>
            </a:r>
          </a:p>
          <a:p>
            <a:r>
              <a:rPr lang="en-ZA" dirty="0"/>
              <a:t>  </a:t>
            </a:r>
            <a:r>
              <a:rPr lang="en-ZA" dirty="0" err="1"/>
              <a:t>geom_bar</a:t>
            </a:r>
            <a:r>
              <a:rPr lang="en-ZA" dirty="0"/>
              <a:t>(stat='identity') +</a:t>
            </a:r>
          </a:p>
          <a:p>
            <a:r>
              <a:rPr lang="en-ZA" dirty="0"/>
              <a:t>  labs(x="Case Month", y="Case Count") +</a:t>
            </a:r>
          </a:p>
          <a:p>
            <a:r>
              <a:rPr lang="en-ZA" dirty="0"/>
              <a:t>  </a:t>
            </a:r>
            <a:r>
              <a:rPr lang="en-ZA" dirty="0" err="1"/>
              <a:t>theme_bw</a:t>
            </a:r>
            <a:r>
              <a:rPr lang="en-ZA" dirty="0"/>
              <a:t>() + </a:t>
            </a:r>
          </a:p>
          <a:p>
            <a:r>
              <a:rPr lang="en-ZA" dirty="0"/>
              <a:t>  </a:t>
            </a:r>
            <a:r>
              <a:rPr lang="en-ZA" dirty="0" err="1"/>
              <a:t>scale_y_continuous</a:t>
            </a:r>
            <a:r>
              <a:rPr lang="en-ZA" dirty="0"/>
              <a:t>(limits = c(0,max(</a:t>
            </a:r>
            <a:r>
              <a:rPr lang="en-ZA" dirty="0" err="1"/>
              <a:t>wahid_outbreaks.epiCurve.plot$n</a:t>
            </a:r>
            <a:r>
              <a:rPr lang="en-ZA" dirty="0"/>
              <a:t>*1.5)), </a:t>
            </a:r>
          </a:p>
          <a:p>
            <a:r>
              <a:rPr lang="en-ZA" dirty="0"/>
              <a:t>                     breaks = </a:t>
            </a:r>
            <a:r>
              <a:rPr lang="en-ZA" dirty="0" err="1"/>
              <a:t>seq</a:t>
            </a:r>
            <a:r>
              <a:rPr lang="en-ZA" dirty="0"/>
              <a:t>(0,max(</a:t>
            </a:r>
            <a:r>
              <a:rPr lang="en-ZA" dirty="0" err="1"/>
              <a:t>wahid_outbreaks.epiCurve.plot$n</a:t>
            </a:r>
            <a:r>
              <a:rPr lang="en-ZA" dirty="0"/>
              <a:t>*1.5),10)) + </a:t>
            </a:r>
          </a:p>
          <a:p>
            <a:r>
              <a:rPr lang="en-ZA" dirty="0"/>
              <a:t>  </a:t>
            </a:r>
            <a:r>
              <a:rPr lang="en-ZA" dirty="0" err="1"/>
              <a:t>scale_x_date</a:t>
            </a:r>
            <a:r>
              <a:rPr lang="en-ZA" dirty="0"/>
              <a:t>(</a:t>
            </a:r>
            <a:r>
              <a:rPr lang="en-ZA" dirty="0" err="1"/>
              <a:t>date_breaks</a:t>
            </a:r>
            <a:r>
              <a:rPr lang="en-ZA" dirty="0"/>
              <a:t> = "1 month", </a:t>
            </a:r>
            <a:r>
              <a:rPr lang="en-ZA" dirty="0" err="1"/>
              <a:t>date_labels</a:t>
            </a:r>
            <a:r>
              <a:rPr lang="en-ZA" dirty="0"/>
              <a:t> =  "%b %y", </a:t>
            </a:r>
          </a:p>
          <a:p>
            <a:r>
              <a:rPr lang="en-ZA" dirty="0"/>
              <a:t>               name = "Date") + </a:t>
            </a:r>
          </a:p>
          <a:p>
            <a:r>
              <a:rPr lang="en-ZA" dirty="0"/>
              <a:t>  theme(</a:t>
            </a:r>
            <a:r>
              <a:rPr lang="en-ZA" dirty="0" err="1"/>
              <a:t>axis.text.x</a:t>
            </a:r>
            <a:r>
              <a:rPr lang="en-ZA" dirty="0"/>
              <a:t>=</a:t>
            </a:r>
            <a:r>
              <a:rPr lang="en-ZA" dirty="0" err="1"/>
              <a:t>element_text</a:t>
            </a:r>
            <a:r>
              <a:rPr lang="en-ZA" dirty="0"/>
              <a:t>(angle=60, </a:t>
            </a:r>
            <a:r>
              <a:rPr lang="en-ZA" dirty="0" err="1"/>
              <a:t>hjust</a:t>
            </a:r>
            <a:r>
              <a:rPr lang="en-ZA" dirty="0"/>
              <a:t>=1),</a:t>
            </a:r>
          </a:p>
          <a:p>
            <a:r>
              <a:rPr lang="en-ZA" dirty="0"/>
              <a:t>        </a:t>
            </a:r>
            <a:r>
              <a:rPr lang="en-ZA" dirty="0" err="1"/>
              <a:t>panel.grid</a:t>
            </a:r>
            <a:r>
              <a:rPr lang="en-ZA" dirty="0"/>
              <a:t> = </a:t>
            </a:r>
            <a:r>
              <a:rPr lang="en-ZA" dirty="0" err="1"/>
              <a:t>element_blank</a:t>
            </a:r>
            <a:r>
              <a:rPr lang="en-ZA" dirty="0"/>
              <a:t>())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4D062E-004A-FF4A-9832-FE992CF23D10}" type="slidenum">
              <a:rPr lang="fr-FR" smtClean="0"/>
              <a:t>46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490237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ZA" dirty="0" err="1"/>
              <a:t>Rmarkdown</a:t>
            </a:r>
            <a:r>
              <a:rPr lang="en-ZA" dirty="0"/>
              <a:t> Cheat Sheet 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4D062E-004A-FF4A-9832-FE992CF23D10}" type="slidenum">
              <a:rPr lang="fr-FR" smtClean="0"/>
              <a:t>73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96621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ZA" dirty="0" err="1"/>
              <a:t>Rmarkdown</a:t>
            </a:r>
            <a:r>
              <a:rPr lang="en-ZA" dirty="0"/>
              <a:t> Cheat Sheet 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4D062E-004A-FF4A-9832-FE992CF23D10}" type="slidenum">
              <a:rPr lang="fr-FR" smtClean="0"/>
              <a:t>74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977113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ZA" dirty="0" err="1"/>
              <a:t>Rmarkdown</a:t>
            </a:r>
            <a:r>
              <a:rPr lang="en-ZA" dirty="0"/>
              <a:t> Cheat Sheet 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4D062E-004A-FF4A-9832-FE992CF23D10}" type="slidenum">
              <a:rPr lang="fr-FR" smtClean="0"/>
              <a:t>79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912579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3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1CB40C-0C8A-4136-9C9C-DAA0DD2E29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66218"/>
            <a:ext cx="7886700" cy="1325563"/>
          </a:xfrm>
          <a:prstGeom prst="rect">
            <a:avLst/>
          </a:prstGeom>
        </p:spPr>
        <p:txBody>
          <a:bodyPr anchor="ctr"/>
          <a:lstStyle>
            <a:lvl1pPr algn="ctr">
              <a:defRPr>
                <a:solidFill>
                  <a:srgbClr val="0070C0"/>
                </a:solidFill>
                <a:latin typeface="Montserrat" panose="000005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ZA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DA2156B-B049-449F-B79B-EBFCB9AA5E5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87BDC6-A84D-9E43-8B56-36CDD140C765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69937033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499935-66F1-45B7-86AD-52D92EC5D7E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87BDC6-A84D-9E43-8B56-36CDD140C765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4BD896D3-2F59-4CE7-AF4F-1C919A0A717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61257" y="1415143"/>
            <a:ext cx="8610600" cy="4746171"/>
          </a:xfrm>
        </p:spPr>
        <p:txBody>
          <a:bodyPr/>
          <a:lstStyle/>
          <a:p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098967304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lus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E21A151-F797-4DEB-AB8F-57C706F619E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87BDC6-A84D-9E43-8B56-36CDD140C765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51B3A7F-7E03-478F-ACEA-1FBFB5BCEFE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52400" y="1306286"/>
            <a:ext cx="4419600" cy="4843689"/>
          </a:xfrm>
        </p:spPr>
        <p:txBody>
          <a:bodyPr/>
          <a:lstStyle>
            <a:lvl1pPr>
              <a:defRPr sz="2000" b="1"/>
            </a:lvl1pPr>
            <a:lvl2pPr>
              <a:defRPr sz="2000" b="1">
                <a:solidFill>
                  <a:srgbClr val="0070C0"/>
                </a:solidFill>
              </a:defRPr>
            </a:lvl2pPr>
            <a:lvl3pPr>
              <a:defRPr>
                <a:solidFill>
                  <a:srgbClr val="0070C0"/>
                </a:solidFill>
              </a:defRPr>
            </a:lvl3pPr>
            <a:lvl4pPr>
              <a:defRPr>
                <a:solidFill>
                  <a:srgbClr val="0070C0"/>
                </a:solidFill>
              </a:defRPr>
            </a:lvl4pPr>
            <a:lvl5pPr>
              <a:defRPr>
                <a:solidFill>
                  <a:srgbClr val="0070C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ZA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4125119A-8D01-47A4-BCD0-160826666F1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854575" y="1306513"/>
            <a:ext cx="4039054" cy="4843462"/>
          </a:xfrm>
        </p:spPr>
        <p:txBody>
          <a:bodyPr/>
          <a:lstStyle/>
          <a:p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962981663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28650" y="1690689"/>
            <a:ext cx="7886700" cy="4351338"/>
          </a:xfrm>
        </p:spPr>
        <p:txBody>
          <a:bodyPr lIns="90000" rIns="90000"/>
          <a:lstStyle>
            <a:lvl1pPr>
              <a:defRPr sz="2000" b="1">
                <a:solidFill>
                  <a:srgbClr val="005A9E"/>
                </a:solidFill>
                <a:latin typeface="Montserrat" panose="00000500000000000000" pitchFamily="2" charset="0"/>
              </a:defRPr>
            </a:lvl1pPr>
            <a:lvl2pPr marL="538163" indent="-179388">
              <a:buFontTx/>
              <a:buBlip>
                <a:blip r:embed="rId2"/>
              </a:buBlip>
              <a:tabLst/>
              <a:defRPr sz="2000" b="1">
                <a:solidFill>
                  <a:srgbClr val="0070C0"/>
                </a:solidFill>
                <a:latin typeface="Montserrat" panose="00000500000000000000" pitchFamily="2" charset="0"/>
              </a:defRPr>
            </a:lvl2pPr>
            <a:lvl3pPr>
              <a:defRPr sz="2000">
                <a:solidFill>
                  <a:srgbClr val="0070C0"/>
                </a:solidFill>
                <a:latin typeface="Montserrat" panose="00000500000000000000" pitchFamily="2" charset="0"/>
              </a:defRPr>
            </a:lvl3pPr>
            <a:lvl4pPr>
              <a:buClr>
                <a:schemeClr val="accent2"/>
              </a:buClr>
              <a:defRPr sz="2000">
                <a:solidFill>
                  <a:srgbClr val="0070C0"/>
                </a:solidFill>
                <a:latin typeface="Montserrat" panose="00000500000000000000" pitchFamily="2" charset="0"/>
              </a:defRPr>
            </a:lvl4pPr>
            <a:lvl5pPr>
              <a:buClr>
                <a:schemeClr val="accent2"/>
              </a:buClr>
              <a:defRPr sz="2000">
                <a:solidFill>
                  <a:srgbClr val="0070C0"/>
                </a:solidFill>
                <a:latin typeface="Montserrat" panose="00000500000000000000" pitchFamily="2" charset="0"/>
              </a:defRPr>
            </a:lvl5pPr>
          </a:lstStyle>
          <a:p>
            <a:pPr lvl="0"/>
            <a:r>
              <a:rPr lang="fr-FR" dirty="0"/>
              <a:t>Click to </a:t>
            </a:r>
            <a:r>
              <a:rPr lang="fr-FR" dirty="0" err="1"/>
              <a:t>edit</a:t>
            </a:r>
            <a:r>
              <a:rPr lang="fr-FR" dirty="0"/>
              <a:t> Master </a:t>
            </a:r>
            <a:r>
              <a:rPr lang="fr-FR" dirty="0" err="1"/>
              <a:t>text</a:t>
            </a:r>
            <a:r>
              <a:rPr lang="fr-FR" dirty="0"/>
              <a:t> styles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526052-8247-4CD9-8C6D-2DD4AAA5370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" y="6400770"/>
            <a:ext cx="628650" cy="44096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C8518AF-EDF8-4D42-8D33-83A33BCF6EA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042707" y="6475280"/>
            <a:ext cx="2399500" cy="33903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9FAD789-F44E-451F-A485-0E3352E9EE82}"/>
              </a:ext>
            </a:extLst>
          </p:cNvPr>
          <p:cNvSpPr txBox="1"/>
          <p:nvPr userDrawn="1"/>
        </p:nvSpPr>
        <p:spPr>
          <a:xfrm>
            <a:off x="580547" y="6468280"/>
            <a:ext cx="593602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300" i="1" dirty="0">
                <a:solidFill>
                  <a:srgbClr val="005A9E"/>
                </a:solidFill>
                <a:latin typeface="Segoe UI" panose="020B0502040204020203" pitchFamily="34" charset="0"/>
                <a:ea typeface="Tahoma" panose="020B0604030504040204" pitchFamily="34" charset="0"/>
                <a:cs typeface="Segoe UI" panose="020B0502040204020203" pitchFamily="34" charset="0"/>
              </a:rPr>
              <a:t>This Programme is funded by the European Unions (EU) &amp; implemented by  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C8E9886-FF6F-4A9F-9AD9-3F8E0956DADA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512386" y="6402781"/>
            <a:ext cx="628649" cy="43895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CB2F1C7-00A2-4B0B-9A34-BE2111E93278}"/>
              </a:ext>
            </a:extLst>
          </p:cNvPr>
          <p:cNvSpPr txBox="1"/>
          <p:nvPr userDrawn="1"/>
        </p:nvSpPr>
        <p:spPr>
          <a:xfrm>
            <a:off x="8109196" y="506035"/>
            <a:ext cx="1010386" cy="369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CC005E3-571D-4E12-A87E-C064A5D3A069}"/>
              </a:ext>
            </a:extLst>
          </p:cNvPr>
          <p:cNvCxnSpPr>
            <a:cxnSpLocks/>
          </p:cNvCxnSpPr>
          <p:nvPr userDrawn="1"/>
        </p:nvCxnSpPr>
        <p:spPr>
          <a:xfrm>
            <a:off x="1" y="6841731"/>
            <a:ext cx="9146965" cy="0"/>
          </a:xfrm>
          <a:prstGeom prst="line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05C556D6-EA2E-4A7B-A291-84A6A8F8AB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15349" y="6521895"/>
            <a:ext cx="571793" cy="262926"/>
          </a:xfrm>
          <a:prstGeom prst="rect">
            <a:avLst/>
          </a:prstGeom>
        </p:spPr>
        <p:txBody>
          <a:bodyPr/>
          <a:lstStyle/>
          <a:p>
            <a:fld id="{2E87BDC6-A84D-9E43-8B56-36CDD140C765}" type="slidenum">
              <a:rPr lang="fr-FR" smtClean="0"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59182314"/>
      </p:ext>
    </p:extLst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ain Text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28650" y="1690689"/>
            <a:ext cx="7886700" cy="4351338"/>
          </a:xfrm>
        </p:spPr>
        <p:txBody>
          <a:bodyPr lIns="90000" rIns="90000"/>
          <a:lstStyle>
            <a:lvl1pPr>
              <a:defRPr sz="2000" b="1">
                <a:solidFill>
                  <a:srgbClr val="005A9E"/>
                </a:solidFill>
                <a:latin typeface="Montserrat" panose="00000500000000000000" pitchFamily="2" charset="0"/>
              </a:defRPr>
            </a:lvl1pPr>
            <a:lvl2pPr marL="815975" indent="-457200">
              <a:buClr>
                <a:srgbClr val="005A9E"/>
              </a:buClr>
              <a:buFont typeface="+mj-lt"/>
              <a:buAutoNum type="arabicPeriod"/>
              <a:tabLst/>
              <a:defRPr sz="2000" b="1">
                <a:solidFill>
                  <a:srgbClr val="0070C0"/>
                </a:solidFill>
                <a:latin typeface="Montserrat" panose="00000500000000000000" pitchFamily="2" charset="0"/>
              </a:defRPr>
            </a:lvl2pPr>
            <a:lvl3pPr marL="995363" indent="-457200">
              <a:buClr>
                <a:srgbClr val="005A9E"/>
              </a:buClr>
              <a:buFont typeface="+mj-lt"/>
              <a:buAutoNum type="arabicPeriod"/>
              <a:defRPr sz="2000">
                <a:solidFill>
                  <a:srgbClr val="0070C0"/>
                </a:solidFill>
                <a:latin typeface="Montserrat" panose="00000500000000000000" pitchFamily="2" charset="0"/>
              </a:defRPr>
            </a:lvl3pPr>
            <a:lvl4pPr marL="1169987" indent="-457200">
              <a:buClr>
                <a:srgbClr val="005A9E"/>
              </a:buClr>
              <a:buFont typeface="+mj-lt"/>
              <a:buAutoNum type="arabicPeriod"/>
              <a:defRPr sz="2000">
                <a:solidFill>
                  <a:srgbClr val="0070C0"/>
                </a:solidFill>
                <a:latin typeface="Montserrat" panose="00000500000000000000" pitchFamily="2" charset="0"/>
              </a:defRPr>
            </a:lvl4pPr>
            <a:lvl5pPr marL="1349375" indent="-457200">
              <a:buClr>
                <a:srgbClr val="005A9E"/>
              </a:buClr>
              <a:buFont typeface="+mj-lt"/>
              <a:buAutoNum type="arabicPeriod"/>
              <a:defRPr sz="2000">
                <a:solidFill>
                  <a:srgbClr val="0070C0"/>
                </a:solidFill>
                <a:latin typeface="Montserrat" panose="00000500000000000000" pitchFamily="2" charset="0"/>
              </a:defRPr>
            </a:lvl5pPr>
          </a:lstStyle>
          <a:p>
            <a:pPr lvl="0"/>
            <a:r>
              <a:rPr lang="fr-FR" dirty="0"/>
              <a:t>Click to </a:t>
            </a:r>
            <a:r>
              <a:rPr lang="fr-FR" dirty="0" err="1"/>
              <a:t>edit</a:t>
            </a:r>
            <a:r>
              <a:rPr lang="fr-FR" dirty="0"/>
              <a:t> Master </a:t>
            </a:r>
            <a:r>
              <a:rPr lang="fr-FR" dirty="0" err="1"/>
              <a:t>text</a:t>
            </a:r>
            <a:r>
              <a:rPr lang="fr-FR" dirty="0"/>
              <a:t> styles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526052-8247-4CD9-8C6D-2DD4AAA5370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" y="6400770"/>
            <a:ext cx="628650" cy="44096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C8518AF-EDF8-4D42-8D33-83A33BCF6EA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42707" y="6475280"/>
            <a:ext cx="2399500" cy="33903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9FAD789-F44E-451F-A485-0E3352E9EE82}"/>
              </a:ext>
            </a:extLst>
          </p:cNvPr>
          <p:cNvSpPr txBox="1"/>
          <p:nvPr userDrawn="1"/>
        </p:nvSpPr>
        <p:spPr>
          <a:xfrm>
            <a:off x="580547" y="6468280"/>
            <a:ext cx="593602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300" i="1" dirty="0">
                <a:solidFill>
                  <a:srgbClr val="005A9E"/>
                </a:solidFill>
                <a:latin typeface="Segoe UI" panose="020B0502040204020203" pitchFamily="34" charset="0"/>
                <a:ea typeface="Tahoma" panose="020B0604030504040204" pitchFamily="34" charset="0"/>
                <a:cs typeface="Segoe UI" panose="020B0502040204020203" pitchFamily="34" charset="0"/>
              </a:rPr>
              <a:t>This Programme is funded by the European Unions (EU) &amp; implemented by  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C8E9886-FF6F-4A9F-9AD9-3F8E0956DAD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512386" y="6402781"/>
            <a:ext cx="628649" cy="43895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CB2F1C7-00A2-4B0B-9A34-BE2111E93278}"/>
              </a:ext>
            </a:extLst>
          </p:cNvPr>
          <p:cNvSpPr txBox="1"/>
          <p:nvPr userDrawn="1"/>
        </p:nvSpPr>
        <p:spPr>
          <a:xfrm>
            <a:off x="8109196" y="506035"/>
            <a:ext cx="1010386" cy="369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CC005E3-571D-4E12-A87E-C064A5D3A069}"/>
              </a:ext>
            </a:extLst>
          </p:cNvPr>
          <p:cNvCxnSpPr>
            <a:cxnSpLocks/>
          </p:cNvCxnSpPr>
          <p:nvPr userDrawn="1"/>
        </p:nvCxnSpPr>
        <p:spPr>
          <a:xfrm>
            <a:off x="1" y="6841731"/>
            <a:ext cx="9146965" cy="0"/>
          </a:xfrm>
          <a:prstGeom prst="line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05C556D6-EA2E-4A7B-A291-84A6A8F8AB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15349" y="6521895"/>
            <a:ext cx="571793" cy="262926"/>
          </a:xfrm>
          <a:prstGeom prst="rect">
            <a:avLst/>
          </a:prstGeom>
        </p:spPr>
        <p:txBody>
          <a:bodyPr/>
          <a:lstStyle/>
          <a:p>
            <a:fld id="{2E87BDC6-A84D-9E43-8B56-36CDD140C765}" type="slidenum">
              <a:rPr lang="fr-FR" smtClean="0"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89105994"/>
      </p:ext>
    </p:extLst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e / 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36524" y="1590339"/>
            <a:ext cx="8157854" cy="4080052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buClr>
                <a:schemeClr val="accent2"/>
              </a:buClr>
              <a:defRPr/>
            </a:lvl4pPr>
            <a:lvl5pPr>
              <a:buClr>
                <a:schemeClr val="accent2"/>
              </a:buClr>
              <a:defRPr/>
            </a:lvl5pPr>
          </a:lstStyle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515349" y="6521895"/>
            <a:ext cx="571793" cy="262926"/>
          </a:xfrm>
          <a:prstGeom prst="rect">
            <a:avLst/>
          </a:prstGeom>
        </p:spPr>
        <p:txBody>
          <a:bodyPr/>
          <a:lstStyle/>
          <a:p>
            <a:fld id="{2E87BDC6-A84D-9E43-8B56-36CDD140C765}" type="slidenum">
              <a:rPr lang="fr-FR" smtClean="0"/>
              <a:t>‹#›</a:t>
            </a:fld>
            <a:endParaRPr lang="fr-FR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6D6278C-F822-4021-BC1A-24A042401D1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042707" y="6475280"/>
            <a:ext cx="2399500" cy="339035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E04A38D-CA3B-40CB-BF7A-37071A98DDC7}"/>
              </a:ext>
            </a:extLst>
          </p:cNvPr>
          <p:cNvCxnSpPr>
            <a:cxnSpLocks/>
          </p:cNvCxnSpPr>
          <p:nvPr userDrawn="1"/>
        </p:nvCxnSpPr>
        <p:spPr>
          <a:xfrm>
            <a:off x="0" y="6844597"/>
            <a:ext cx="9146965" cy="0"/>
          </a:xfrm>
          <a:prstGeom prst="line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F7F72C46-7C07-43EA-97F3-E464B5287E2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087142" y="6402781"/>
            <a:ext cx="53893" cy="43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073956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13" Type="http://schemas.openxmlformats.org/officeDocument/2006/relationships/image" Target="../media/image5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12" Type="http://schemas.openxmlformats.org/officeDocument/2006/relationships/image" Target="../media/image4.em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3.emf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7.png"/><Relationship Id="rId10" Type="http://schemas.openxmlformats.org/officeDocument/2006/relationships/image" Target="../media/image2.emf"/><Relationship Id="rId4" Type="http://schemas.openxmlformats.org/officeDocument/2006/relationships/slideLayout" Target="../slideLayouts/slideLayout4.xml"/><Relationship Id="rId9" Type="http://schemas.microsoft.com/office/2007/relationships/hdphoto" Target="../media/hdphoto1.wdp"/><Relationship Id="rId14" Type="http://schemas.openxmlformats.org/officeDocument/2006/relationships/image" Target="../media/image6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0000" tIns="45720" rIns="91440" bIns="45720" rtlCol="0">
            <a:normAutofit/>
          </a:bodyPr>
          <a:lstStyle/>
          <a:p>
            <a:pPr lvl="0"/>
            <a:r>
              <a:rPr lang="fr-FR" dirty="0"/>
              <a:t>Click to </a:t>
            </a:r>
            <a:r>
              <a:rPr lang="fr-FR" dirty="0" err="1"/>
              <a:t>edit</a:t>
            </a:r>
            <a:r>
              <a:rPr lang="fr-FR" dirty="0"/>
              <a:t> master </a:t>
            </a:r>
            <a:r>
              <a:rPr lang="fr-FR" dirty="0" err="1"/>
              <a:t>text</a:t>
            </a:r>
            <a:r>
              <a:rPr lang="fr-FR" dirty="0"/>
              <a:t> styles</a:t>
            </a:r>
          </a:p>
          <a:p>
            <a:pPr lvl="1"/>
            <a:r>
              <a:rPr lang="fr-FR" dirty="0"/>
              <a:t>SECOND LEVEL – HIGH CASE</a:t>
            </a:r>
          </a:p>
          <a:p>
            <a:pPr lvl="2"/>
            <a:r>
              <a:rPr lang="fr-FR" dirty="0" err="1"/>
              <a:t>Third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  <a:p>
            <a:pPr lvl="3"/>
            <a:r>
              <a:rPr lang="fr-FR" dirty="0" err="1"/>
              <a:t>Fourth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  <a:p>
            <a:pPr lvl="4"/>
            <a:r>
              <a:rPr lang="fr-FR" dirty="0" err="1"/>
              <a:t>Fifth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  <a:p>
            <a:pPr lvl="1"/>
            <a:endParaRPr lang="fr-FR" dirty="0"/>
          </a:p>
        </p:txBody>
      </p:sp>
      <p:pic>
        <p:nvPicPr>
          <p:cNvPr id="9" name="Picture 3" descr="S:\F09005_GOPA-Group\3_Work\33_Work-in-process\Job-21_New_Visual ID\Uploading\Graphic Elements\Key Graphic Elements\The A\yellow\graphic_GCG_keygraphics_A_yellow_transparent.png">
            <a:extLst>
              <a:ext uri="{FF2B5EF4-FFF2-40B4-BE49-F238E27FC236}">
                <a16:creationId xmlns:a16="http://schemas.microsoft.com/office/drawing/2014/main" id="{C19DDB3D-6400-0E4C-8372-193D53F737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clrChange>
              <a:clrFrom>
                <a:srgbClr val="7E7E7E">
                  <a:alpha val="97647"/>
                </a:srgbClr>
              </a:clrFrom>
              <a:clrTo>
                <a:srgbClr val="7E7E7E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027560"/>
            <a:ext cx="1023050" cy="2843993"/>
          </a:xfrm>
          <a:prstGeom prst="rect">
            <a:avLst/>
          </a:prstGeom>
          <a:noFill/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ED9516-8C18-461F-A4E1-7E0BB08A923D}"/>
              </a:ext>
            </a:extLst>
          </p:cNvPr>
          <p:cNvSpPr txBox="1"/>
          <p:nvPr userDrawn="1"/>
        </p:nvSpPr>
        <p:spPr>
          <a:xfrm>
            <a:off x="966835" y="157033"/>
            <a:ext cx="6905994" cy="909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0070C0"/>
                </a:solidFill>
                <a:latin typeface="Montserrat" panose="00000500000000000000" pitchFamily="50" charset="0"/>
              </a:rPr>
              <a:t>EU-SADC Economic Partnership Agreement (EPA) Implementation Support Programme in Botswana</a:t>
            </a:r>
          </a:p>
          <a:p>
            <a:pPr algn="ctr">
              <a:lnSpc>
                <a:spcPct val="150000"/>
              </a:lnSpc>
            </a:pPr>
            <a:r>
              <a:rPr lang="en-US" sz="1600" b="1" i="1" dirty="0">
                <a:solidFill>
                  <a:srgbClr val="FFC000"/>
                </a:solidFill>
                <a:latin typeface="Montserrat" panose="00000500000000000000" pitchFamily="50" charset="0"/>
              </a:rPr>
              <a:t>Boosting Botswana’s Trade Capacity</a:t>
            </a:r>
            <a:endParaRPr lang="en-GB" sz="1600" b="1" i="1" dirty="0">
              <a:solidFill>
                <a:srgbClr val="FFC000"/>
              </a:solidFill>
              <a:latin typeface="Montserrat" panose="00000500000000000000" pitchFamily="50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D17ED72-4EF8-46FE-B41C-59BDE200EDB4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7790356" y="133552"/>
            <a:ext cx="1090670" cy="733168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EBDB2A5-6EFC-4CC8-8157-BCA41408ABEF}"/>
              </a:ext>
            </a:extLst>
          </p:cNvPr>
          <p:cNvCxnSpPr>
            <a:cxnSpLocks/>
          </p:cNvCxnSpPr>
          <p:nvPr userDrawn="1"/>
        </p:nvCxnSpPr>
        <p:spPr>
          <a:xfrm>
            <a:off x="0" y="1152004"/>
            <a:ext cx="9144000" cy="0"/>
          </a:xfrm>
          <a:prstGeom prst="line">
            <a:avLst/>
          </a:prstGeom>
          <a:ln w="25400">
            <a:solidFill>
              <a:srgbClr val="005A9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608F289-F129-4F9E-B77B-BB3B6B270251}"/>
              </a:ext>
            </a:extLst>
          </p:cNvPr>
          <p:cNvCxnSpPr>
            <a:cxnSpLocks/>
          </p:cNvCxnSpPr>
          <p:nvPr userDrawn="1"/>
        </p:nvCxnSpPr>
        <p:spPr>
          <a:xfrm>
            <a:off x="1" y="6841731"/>
            <a:ext cx="9143999" cy="0"/>
          </a:xfrm>
          <a:prstGeom prst="line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1CE2721-EB25-49FD-BCBA-5BDA94303E34}"/>
              </a:ext>
            </a:extLst>
          </p:cNvPr>
          <p:cNvSpPr txBox="1"/>
          <p:nvPr userDrawn="1"/>
        </p:nvSpPr>
        <p:spPr>
          <a:xfrm>
            <a:off x="580547" y="6468280"/>
            <a:ext cx="593602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300" i="1" dirty="0">
                <a:solidFill>
                  <a:srgbClr val="005A9E"/>
                </a:solidFill>
                <a:latin typeface="Segoe UI" panose="020B0502040204020203" pitchFamily="34" charset="0"/>
                <a:ea typeface="Tahoma" panose="020B0604030504040204" pitchFamily="34" charset="0"/>
                <a:cs typeface="Segoe UI" panose="020B0502040204020203" pitchFamily="34" charset="0"/>
              </a:rPr>
              <a:t>This Programme is funded by the European Unions (EU) &amp; implemented by  </a:t>
            </a:r>
          </a:p>
        </p:txBody>
      </p:sp>
      <p:sp>
        <p:nvSpPr>
          <p:cNvPr id="16" name="Slide Number Placeholder 8">
            <a:extLst>
              <a:ext uri="{FF2B5EF4-FFF2-40B4-BE49-F238E27FC236}">
                <a16:creationId xmlns:a16="http://schemas.microsoft.com/office/drawing/2014/main" id="{DD4592B8-BD61-4675-BD4C-ACE9D9FE96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441782" y="6493388"/>
            <a:ext cx="571793" cy="262926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fld id="{2E87BDC6-A84D-9E43-8B56-36CDD140C765}" type="slidenum">
              <a:rPr lang="fr-FR" smtClean="0"/>
              <a:pPr/>
              <a:t>‹#›</a:t>
            </a:fld>
            <a:endParaRPr lang="fr-FR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882AE1A-0D3C-429F-BDFF-8E6404E399DC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6042707" y="6475280"/>
            <a:ext cx="2399500" cy="33903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0B19CFD-C75F-47F6-9236-03D5AA7BA522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1" y="6400770"/>
            <a:ext cx="628650" cy="440961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311B74A-C660-4E2C-9E00-79CD48B6767E}"/>
              </a:ext>
            </a:extLst>
          </p:cNvPr>
          <p:cNvCxnSpPr>
            <a:cxnSpLocks/>
          </p:cNvCxnSpPr>
          <p:nvPr userDrawn="1"/>
        </p:nvCxnSpPr>
        <p:spPr>
          <a:xfrm>
            <a:off x="1" y="6400770"/>
            <a:ext cx="9143999" cy="0"/>
          </a:xfrm>
          <a:prstGeom prst="line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44F85BA6-FC14-4FC6-9A23-CB4A676332BF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9053065" y="6402781"/>
            <a:ext cx="87970" cy="43895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182A9D7-4919-CCC6-B72D-1E46E2702222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314326" y="97332"/>
            <a:ext cx="925417" cy="925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3946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62" r:id="rId4"/>
    <p:sldLayoutId id="2147483676" r:id="rId5"/>
    <p:sldLayoutId id="2147483671" r:id="rId6"/>
  </p:sldLayoutIdLst>
  <p:transition spd="slow">
    <p:push dir="u"/>
  </p:transition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000" b="1" kern="1200">
          <a:solidFill>
            <a:schemeClr val="tx1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3200" kern="1200">
          <a:solidFill>
            <a:srgbClr val="005A9E"/>
          </a:solidFill>
          <a:latin typeface="Montserrat" panose="00000500000000000000" pitchFamily="2" charset="0"/>
          <a:ea typeface="Montserrat" panose="00000500000000000000" pitchFamily="2" charset="0"/>
          <a:cs typeface="Segoe UI" panose="020B0502040204020203" pitchFamily="34" charset="0"/>
        </a:defRPr>
      </a:lvl1pPr>
      <a:lvl2pPr marL="538163" indent="-179388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Tx/>
        <a:buBlip>
          <a:blip r:embed="rId15"/>
        </a:buBlip>
        <a:tabLst/>
        <a:defRPr sz="2400" kern="1200">
          <a:solidFill>
            <a:srgbClr val="0070C0"/>
          </a:solidFill>
          <a:latin typeface="Montserrat" panose="00000500000000000000" pitchFamily="2" charset="0"/>
          <a:ea typeface="Montserrat" panose="00000500000000000000" pitchFamily="2" charset="0"/>
          <a:cs typeface="Segoe UI" panose="020B0502040204020203" pitchFamily="34" charset="0"/>
        </a:defRPr>
      </a:lvl2pPr>
      <a:lvl3pPr marL="712788" indent="-174625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Tx/>
        <a:buBlip>
          <a:blip r:embed="rId16"/>
        </a:buBlip>
        <a:tabLst/>
        <a:defRPr sz="2000" kern="1200">
          <a:solidFill>
            <a:srgbClr val="0070C0"/>
          </a:solidFill>
          <a:latin typeface="Montserrat" panose="00000500000000000000" pitchFamily="2" charset="0"/>
          <a:ea typeface="Montserrat" panose="00000500000000000000" pitchFamily="2" charset="0"/>
          <a:cs typeface="Segoe UI" panose="020B0502040204020203" pitchFamily="34" charset="0"/>
        </a:defRPr>
      </a:lvl3pPr>
      <a:lvl4pPr marL="892175" indent="-179388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tabLst/>
        <a:defRPr sz="2000" kern="1200">
          <a:solidFill>
            <a:srgbClr val="0070C0"/>
          </a:solidFill>
          <a:latin typeface="Montserrat" panose="00000500000000000000" pitchFamily="2" charset="0"/>
          <a:ea typeface="Montserrat" panose="00000500000000000000" pitchFamily="2" charset="0"/>
          <a:cs typeface="Segoe UI" panose="020B0502040204020203" pitchFamily="34" charset="0"/>
        </a:defRPr>
      </a:lvl4pPr>
      <a:lvl5pPr marL="1071563" indent="-179388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tabLst/>
        <a:defRPr sz="2000" kern="1200">
          <a:solidFill>
            <a:srgbClr val="0070C0"/>
          </a:solidFill>
          <a:latin typeface="Montserrat" panose="00000500000000000000" pitchFamily="2" charset="0"/>
          <a:ea typeface="Montserrat" panose="00000500000000000000" pitchFamily="2" charset="0"/>
          <a:cs typeface="Segoe UI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slideLayout" Target="../slideLayouts/slideLayout4.xml"/><Relationship Id="rId1" Type="http://schemas.openxmlformats.org/officeDocument/2006/relationships/video" Target="https://player.vimeo.com/video/703650163?h=6e1856fc82&amp;app_id=122963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slideLayout" Target="../slideLayouts/slideLayout5.xml"/><Relationship Id="rId1" Type="http://schemas.openxmlformats.org/officeDocument/2006/relationships/video" Target="https://player.vimeo.com/video/703669613?h=309e2175a4&amp;app_id=122963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230.png"/><Relationship Id="rId4" Type="http://schemas.openxmlformats.org/officeDocument/2006/relationships/image" Target="../media/image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slideLayout" Target="../slideLayouts/slideLayout4.xml"/><Relationship Id="rId1" Type="http://schemas.openxmlformats.org/officeDocument/2006/relationships/video" Target="https://player.vimeo.com/video/704170262?h=d43b2b9cd3&amp;app_id=122963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cloud.r-project.org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rstudio.com/products/rstudio/download/preview/" TargetMode="Externa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olumbia.edu/~cjd11/charles_dimaggio/DIRE/resources/R/intro.pdf" TargetMode="External"/><Relationship Id="rId2" Type="http://schemas.openxmlformats.org/officeDocument/2006/relationships/hyperlink" Target="https://cran.r-project.org/package=epiR" TargetMode="Externa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happygitwithr.com/" TargetMode="External"/><Relationship Id="rId4" Type="http://schemas.openxmlformats.org/officeDocument/2006/relationships/hyperlink" Target="https://rspatial.org/" TargetMode="Externa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4E03549-F484-4937-8EF9-34F023D108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3793" y="1483847"/>
            <a:ext cx="8496083" cy="4749747"/>
          </a:xfrm>
        </p:spPr>
        <p:txBody>
          <a:bodyPr>
            <a:normAutofit/>
          </a:bodyPr>
          <a:lstStyle/>
          <a:p>
            <a:pPr algn="ctr"/>
            <a:endParaRPr lang="en-US" b="1" i="1" dirty="0">
              <a:solidFill>
                <a:schemeClr val="accent5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/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Batang" pitchFamily="18" charset="-127"/>
                <a:cs typeface="+mj-cs"/>
              </a:rPr>
              <a:t>Data Analysis Training Workshop</a:t>
            </a:r>
            <a:endParaRPr lang="en-US" b="1" dirty="0">
              <a:ea typeface="Tahoma" panose="020B0604030504040204" pitchFamily="34" charset="0"/>
            </a:endParaRPr>
          </a:p>
          <a:p>
            <a:pPr algn="ctr"/>
            <a:endParaRPr lang="en-US" b="1" dirty="0">
              <a:solidFill>
                <a:srgbClr val="005A9E"/>
              </a:solidFill>
              <a:ea typeface="Tahoma" panose="020B060403050404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ZA" sz="2500" dirty="0">
                <a:solidFill>
                  <a:prstClr val="black">
                    <a:tint val="75000"/>
                  </a:prstClr>
                </a:solidFill>
                <a:ea typeface="+mn-ea"/>
                <a:cs typeface="+mn-cs"/>
              </a:rPr>
              <a:t>Grand Palm Hotel, Gaborone</a:t>
            </a:r>
            <a:endParaRPr kumimoji="0" lang="en-ZA" sz="25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ZA" sz="25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+mn-ea"/>
                <a:cs typeface="+mn-cs"/>
              </a:rPr>
              <a:t>16-20 May 2022</a:t>
            </a:r>
            <a:endParaRPr kumimoji="0" lang="en-ZA" sz="25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ea typeface="+mn-ea"/>
              <a:cs typeface="+mn-cs"/>
            </a:endParaRPr>
          </a:p>
          <a:p>
            <a:pPr algn="ctr"/>
            <a:endParaRPr lang="en-US" b="1" dirty="0">
              <a:solidFill>
                <a:srgbClr val="005A9E"/>
              </a:solidFill>
              <a:ea typeface="Tahoma" panose="020B0604030504040204" pitchFamily="34" charset="0"/>
            </a:endParaRPr>
          </a:p>
          <a:p>
            <a:pPr algn="ctr"/>
            <a:r>
              <a:rPr lang="en-US" b="1" dirty="0">
                <a:solidFill>
                  <a:schemeClr val="tx1"/>
                </a:solidFill>
                <a:effectLst/>
                <a:ea typeface="Tahoma" panose="020B0604030504040204" pitchFamily="34" charset="0"/>
              </a:rPr>
              <a:t>Presentation by </a:t>
            </a:r>
          </a:p>
          <a:p>
            <a:pPr algn="ctr"/>
            <a:endParaRPr lang="en-US" sz="1800" b="1" dirty="0">
              <a:solidFill>
                <a:schemeClr val="tx1"/>
              </a:solidFill>
              <a:ea typeface="Tahoma" panose="020B0604030504040204" pitchFamily="34" charset="0"/>
            </a:endParaRPr>
          </a:p>
          <a:p>
            <a:pPr algn="ctr"/>
            <a:r>
              <a:rPr lang="en-ZA" sz="2500" dirty="0">
                <a:solidFill>
                  <a:prstClr val="black">
                    <a:tint val="75000"/>
                  </a:prstClr>
                </a:solidFill>
                <a:ea typeface="+mn-ea"/>
              </a:rPr>
              <a:t>Dr John Grewar</a:t>
            </a:r>
          </a:p>
          <a:p>
            <a:pPr algn="ctr"/>
            <a:r>
              <a:rPr lang="en-ZA" sz="2500" dirty="0">
                <a:solidFill>
                  <a:prstClr val="black">
                    <a:tint val="75000"/>
                  </a:prstClr>
                </a:solidFill>
                <a:ea typeface="+mn-ea"/>
              </a:rPr>
              <a:t>jdgrewar@gmail.com</a:t>
            </a:r>
          </a:p>
          <a:p>
            <a:pPr algn="ctr"/>
            <a:endParaRPr kumimoji="0" lang="en-ZA" sz="25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Segoe UI" panose="020B0502040204020203" pitchFamily="34" charset="0"/>
            </a:endParaRPr>
          </a:p>
          <a:p>
            <a:pPr algn="ctr"/>
            <a:endParaRPr lang="en-US" sz="1800" b="1" dirty="0">
              <a:solidFill>
                <a:schemeClr val="tx1"/>
              </a:solidFill>
              <a:ea typeface="Tahoma" panose="020B0604030504040204" pitchFamily="34" charset="0"/>
            </a:endParaRPr>
          </a:p>
          <a:p>
            <a:pPr algn="ctr"/>
            <a:endParaRPr lang="en-GB" sz="1800" dirty="0">
              <a:solidFill>
                <a:schemeClr val="tx1"/>
              </a:solidFill>
              <a:effectLst/>
              <a:ea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6084890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E17119A-867B-4827-A338-38851C6B84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690689"/>
            <a:ext cx="7886700" cy="4351338"/>
          </a:xfrm>
        </p:spPr>
        <p:txBody>
          <a:bodyPr/>
          <a:lstStyle/>
          <a:p>
            <a:r>
              <a:rPr lang="en-ZA" dirty="0"/>
              <a:t>Create a GitHub account and fork the workshop repository – www.github.com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75FCFCA-4459-4E92-B7E5-CA0D812FFB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7BDC6-A84D-9E43-8B56-36CDD140C765}" type="slidenum">
              <a:rPr lang="fr-FR" smtClean="0"/>
              <a:t>10</a:t>
            </a:fld>
            <a:endParaRPr lang="fr-FR" dirty="0"/>
          </a:p>
        </p:txBody>
      </p:sp>
      <p:pic>
        <p:nvPicPr>
          <p:cNvPr id="4" name="Online Media 3" title="01 Making a new GitHUB account and forking the workshop repository">
            <a:hlinkClick r:id="" action="ppaction://media"/>
            <a:extLst>
              <a:ext uri="{FF2B5EF4-FFF2-40B4-BE49-F238E27FC236}">
                <a16:creationId xmlns:a16="http://schemas.microsoft.com/office/drawing/2014/main" id="{A0F8C482-51AD-4E9E-B901-0940214B1A71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245972" y="2399776"/>
            <a:ext cx="6652055" cy="3747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10369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CEED014-EC64-4931-AD05-448E2793EA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ZA" dirty="0"/>
              <a:t>Create an authentication token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4B1417-641D-45A5-BC81-751B009EA7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7BDC6-A84D-9E43-8B56-36CDD140C765}" type="slidenum">
              <a:rPr lang="fr-FR" smtClean="0"/>
              <a:t>11</a:t>
            </a:fld>
            <a:endParaRPr lang="fr-FR" dirty="0"/>
          </a:p>
        </p:txBody>
      </p:sp>
      <p:pic>
        <p:nvPicPr>
          <p:cNvPr id="4" name="Online Media 3" title="02 GitHUB make personal access token">
            <a:hlinkClick r:id="" action="ppaction://media"/>
            <a:extLst>
              <a:ext uri="{FF2B5EF4-FFF2-40B4-BE49-F238E27FC236}">
                <a16:creationId xmlns:a16="http://schemas.microsoft.com/office/drawing/2014/main" id="{7F427E8A-42F4-44D0-B7F5-CB166ACC96D1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246005" y="2213473"/>
            <a:ext cx="6651990" cy="374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00939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17AB2EE-FB43-40B1-BC8A-A85E84A201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ZA" dirty="0"/>
              <a:t>DEMO – add a file and push to GitHub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B02B43B-4BBB-46DF-BBFB-3DD350032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7BDC6-A84D-9E43-8B56-36CDD140C765}" type="slidenum">
              <a:rPr lang="fr-FR" smtClean="0"/>
              <a:t>12</a:t>
            </a:fld>
            <a:endParaRPr lang="fr-FR" dirty="0"/>
          </a:p>
        </p:txBody>
      </p:sp>
      <p:pic>
        <p:nvPicPr>
          <p:cNvPr id="1026" name="Picture 2" descr="Git create repo">
            <a:extLst>
              <a:ext uri="{FF2B5EF4-FFF2-40B4-BE49-F238E27FC236}">
                <a16:creationId xmlns:a16="http://schemas.microsoft.com/office/drawing/2014/main" id="{293C4D4F-D4EB-BFCE-B305-6E72B8E946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7786" y="2765405"/>
            <a:ext cx="4324677" cy="2562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9120981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5F13B01-14B7-4CAA-95D0-221287C385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Theme 1: Introduction - R; Vectors, Matrixes, Factors, Lists , </a:t>
            </a:r>
            <a:r>
              <a:rPr lang="en-ZA" dirty="0" err="1"/>
              <a:t>Dataframes</a:t>
            </a:r>
            <a:r>
              <a:rPr lang="en-ZA" dirty="0"/>
              <a:t>, Functions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EA8AA6A-9EE3-4B43-8ABB-4138FB3269D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87BDC6-A84D-9E43-8B56-36CDD140C765}" type="slidenum">
              <a:rPr lang="fr-FR" smtClean="0"/>
              <a:t>13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75324816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DC46AAE-90C7-B1D1-C817-875ACEAC070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87BDC6-A84D-9E43-8B56-36CDD140C765}" type="slidenum">
              <a:rPr lang="fr-FR" smtClean="0"/>
              <a:pPr/>
              <a:t>14</a:t>
            </a:fld>
            <a:endParaRPr lang="fr-FR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F00BF2-755C-5304-8574-79445C6A99A8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1.1 RStudio and making a project file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0" dirty="0"/>
              <a:t>Open and Navigate RStudio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ZA" sz="2800" b="0" dirty="0"/>
              <a:t>Open Project made in GitHub workflow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ZA" sz="2800" b="0" dirty="0"/>
              <a:t>Open 01_Introduction.R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ZA" sz="2800" b="0" dirty="0"/>
              <a:t>Check working directory</a:t>
            </a:r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2B4001CA-6705-B099-C5B6-0427E32DD766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2"/>
          <a:srcRect t="-101437" b="-101437"/>
          <a:stretch/>
        </p:blipFill>
        <p:spPr/>
      </p:pic>
    </p:spTree>
    <p:extLst>
      <p:ext uri="{BB962C8B-B14F-4D97-AF65-F5344CB8AC3E}">
        <p14:creationId xmlns:p14="http://schemas.microsoft.com/office/powerpoint/2010/main" val="1194501633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DC46AAE-90C7-B1D1-C817-875ACEAC070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87BDC6-A84D-9E43-8B56-36CDD140C765}" type="slidenum">
              <a:rPr lang="fr-FR" smtClean="0"/>
              <a:pPr/>
              <a:t>15</a:t>
            </a:fld>
            <a:endParaRPr lang="fr-FR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F00BF2-755C-5304-8574-79445C6A99A8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1.2 </a:t>
            </a:r>
            <a:r>
              <a:rPr lang="en-ZA" sz="2800" dirty="0"/>
              <a:t>Introduction to 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ZA" sz="2800" b="0" dirty="0"/>
              <a:t>Run through the 01_Introduction.R file </a:t>
            </a:r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2B4001CA-6705-B099-C5B6-0427E32DD766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2"/>
          <a:srcRect t="-101437" b="-101437"/>
          <a:stretch/>
        </p:blipFill>
        <p:spPr/>
      </p:pic>
    </p:spTree>
    <p:extLst>
      <p:ext uri="{BB962C8B-B14F-4D97-AF65-F5344CB8AC3E}">
        <p14:creationId xmlns:p14="http://schemas.microsoft.com/office/powerpoint/2010/main" val="3938025608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DC46AAE-90C7-B1D1-C817-875ACEAC070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87BDC6-A84D-9E43-8B56-36CDD140C765}" type="slidenum">
              <a:rPr lang="fr-FR" smtClean="0"/>
              <a:pPr/>
              <a:t>16</a:t>
            </a:fld>
            <a:endParaRPr lang="fr-FR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F00BF2-755C-5304-8574-79445C6A99A8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sz="2800" dirty="0"/>
              <a:t>1.2 </a:t>
            </a:r>
            <a:r>
              <a:rPr lang="en-ZA" sz="2800" dirty="0"/>
              <a:t>Introduction to 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ZA" sz="2800" dirty="0"/>
              <a:t>Vector</a:t>
            </a:r>
          </a:p>
          <a:p>
            <a:pPr marL="995363" lvl="1" indent="-457200">
              <a:buFont typeface="Arial" panose="020B0604020202020204" pitchFamily="34" charset="0"/>
              <a:buChar char="•"/>
            </a:pPr>
            <a:r>
              <a:rPr lang="en-ZA" sz="2800" dirty="0"/>
              <a:t>Make vector of ages of attendees</a:t>
            </a:r>
          </a:p>
          <a:p>
            <a:pPr marL="1169988" lvl="2" indent="-457200">
              <a:buFont typeface="Arial" panose="020B0604020202020204" pitchFamily="34" charset="0"/>
              <a:buChar char="•"/>
            </a:pPr>
            <a:r>
              <a:rPr lang="en-ZA" sz="2800" dirty="0"/>
              <a:t>Name them</a:t>
            </a:r>
          </a:p>
          <a:p>
            <a:pPr marL="1169988" lvl="2" indent="-457200">
              <a:buFont typeface="Arial" panose="020B0604020202020204" pitchFamily="34" charset="0"/>
              <a:buChar char="•"/>
            </a:pPr>
            <a:r>
              <a:rPr lang="en-ZA" sz="2800" dirty="0"/>
              <a:t>Summary stats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ZA" sz="2800" dirty="0" err="1"/>
              <a:t>Dataframe</a:t>
            </a:r>
            <a:r>
              <a:rPr lang="en-ZA" sz="2800" dirty="0"/>
              <a:t> (l 188)</a:t>
            </a:r>
          </a:p>
          <a:p>
            <a:pPr marL="995363" lvl="1" indent="-457200">
              <a:buFont typeface="Arial" panose="020B0604020202020204" pitchFamily="34" charset="0"/>
              <a:buChar char="•"/>
            </a:pPr>
            <a:r>
              <a:rPr lang="en-ZA" sz="2800" b="0" dirty="0"/>
              <a:t>Create a </a:t>
            </a:r>
            <a:r>
              <a:rPr lang="en-ZA" sz="2800" b="0" dirty="0" err="1"/>
              <a:t>dataframe</a:t>
            </a:r>
            <a:r>
              <a:rPr lang="en-ZA" sz="2800" b="0" dirty="0"/>
              <a:t> based on the subset of </a:t>
            </a:r>
            <a:r>
              <a:rPr lang="en-ZA" sz="2800" b="0" dirty="0" err="1"/>
              <a:t>wahid_species</a:t>
            </a:r>
            <a:r>
              <a:rPr lang="en-ZA" sz="2800" b="0" dirty="0"/>
              <a:t> where the total number of cases are more than 10 AND the species is ‘Cattle’</a:t>
            </a:r>
          </a:p>
          <a:p>
            <a:pPr marL="995363" lvl="1" indent="-457200">
              <a:buFont typeface="Arial" panose="020B0604020202020204" pitchFamily="34" charset="0"/>
              <a:buChar char="•"/>
            </a:pPr>
            <a:endParaRPr lang="en-ZA" sz="2800" dirty="0"/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DF476CC8-1222-E835-80BA-1C12F341F535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/>
          <a:srcRect t="-37579" b="-37579"/>
          <a:stretch/>
        </p:blipFill>
        <p:spPr/>
      </p:pic>
    </p:spTree>
    <p:extLst>
      <p:ext uri="{BB962C8B-B14F-4D97-AF65-F5344CB8AC3E}">
        <p14:creationId xmlns:p14="http://schemas.microsoft.com/office/powerpoint/2010/main" val="2354105655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DC46AAE-90C7-B1D1-C817-875ACEAC070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87BDC6-A84D-9E43-8B56-36CDD140C765}" type="slidenum">
              <a:rPr lang="fr-FR" smtClean="0"/>
              <a:pPr/>
              <a:t>17</a:t>
            </a:fld>
            <a:endParaRPr lang="fr-FR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F00BF2-755C-5304-8574-79445C6A99A8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sz="2800" dirty="0"/>
              <a:t>1.2 </a:t>
            </a:r>
            <a:r>
              <a:rPr lang="en-ZA" sz="2800" dirty="0"/>
              <a:t>Introduction to R</a:t>
            </a:r>
          </a:p>
          <a:p>
            <a:pPr marL="995363" lvl="1" indent="-457200">
              <a:buFont typeface="Arial" panose="020B0604020202020204" pitchFamily="34" charset="0"/>
              <a:buChar char="•"/>
            </a:pPr>
            <a:r>
              <a:rPr lang="en-ZA" sz="2800" dirty="0"/>
              <a:t>Basic</a:t>
            </a:r>
          </a:p>
          <a:p>
            <a:pPr marL="1169988" lvl="2" indent="-457200">
              <a:buFont typeface="Arial" panose="020B0604020202020204" pitchFamily="34" charset="0"/>
              <a:buChar char="•"/>
            </a:pPr>
            <a:r>
              <a:rPr lang="en-US" sz="2800" dirty="0"/>
              <a:t>1. create a vector of numbers of every even number between 2 and 20</a:t>
            </a:r>
          </a:p>
          <a:p>
            <a:pPr marL="1169988" lvl="2" indent="-457200">
              <a:buFont typeface="Arial" panose="020B0604020202020204" pitchFamily="34" charset="0"/>
              <a:buChar char="•"/>
            </a:pPr>
            <a:r>
              <a:rPr lang="en-US" sz="2800" dirty="0"/>
              <a:t>2. establish the square root of the sum of your number vector</a:t>
            </a:r>
          </a:p>
          <a:p>
            <a:pPr marL="1169988" lvl="2" indent="-457200">
              <a:buFont typeface="Arial" panose="020B0604020202020204" pitchFamily="34" charset="0"/>
              <a:buChar char="•"/>
            </a:pPr>
            <a:r>
              <a:rPr lang="en-US" sz="2800" dirty="0"/>
              <a:t>3. Create a vector of numbers between 1 and 50 (hint: use the : operator c(1:50))</a:t>
            </a:r>
          </a:p>
          <a:p>
            <a:pPr marL="1169988" lvl="2" indent="-457200">
              <a:buFont typeface="Arial" panose="020B0604020202020204" pitchFamily="34" charset="0"/>
              <a:buChar char="•"/>
            </a:pPr>
            <a:r>
              <a:rPr lang="en-US" sz="2800" dirty="0"/>
              <a:t>4. Create a matrix</a:t>
            </a:r>
          </a:p>
          <a:p>
            <a:pPr marL="995363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Intermediate</a:t>
            </a:r>
          </a:p>
          <a:p>
            <a:pPr marL="1169988" lvl="2" indent="-457200">
              <a:buFont typeface="Arial" panose="020B0604020202020204" pitchFamily="34" charset="0"/>
              <a:buChar char="•"/>
            </a:pPr>
            <a:r>
              <a:rPr lang="en-US" sz="2800" dirty="0"/>
              <a:t>Use the sample function inbuilt in R to sample 10 numbers from the numbered vector in 3 above. hint: use the </a:t>
            </a:r>
            <a:r>
              <a:rPr lang="en-US" sz="2800" b="1" dirty="0">
                <a:latin typeface="Consolas" panose="020B0609020204030204" pitchFamily="49" charset="0"/>
              </a:rPr>
              <a:t>?sample</a:t>
            </a:r>
            <a:r>
              <a:rPr lang="en-US" sz="2800" dirty="0"/>
              <a:t> command to take a look at the sample function</a:t>
            </a:r>
          </a:p>
          <a:p>
            <a:pPr marL="1169988" lvl="2" indent="-457200">
              <a:buFont typeface="Arial" panose="020B0604020202020204" pitchFamily="34" charset="0"/>
              <a:buChar char="•"/>
            </a:pPr>
            <a:endParaRPr lang="en-ZA" sz="2800" dirty="0"/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DF476CC8-1222-E835-80BA-1C12F341F535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/>
          <a:srcRect t="-37579" b="-37579"/>
          <a:stretch/>
        </p:blipFill>
        <p:spPr/>
      </p:pic>
    </p:spTree>
    <p:extLst>
      <p:ext uri="{BB962C8B-B14F-4D97-AF65-F5344CB8AC3E}">
        <p14:creationId xmlns:p14="http://schemas.microsoft.com/office/powerpoint/2010/main" val="2889969496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3D796DC-7C86-6B76-D9A9-63D04734458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87BDC6-A84D-9E43-8B56-36CDD140C765}" type="slidenum">
              <a:rPr lang="fr-FR" smtClean="0"/>
              <a:pPr/>
              <a:t>18</a:t>
            </a:fld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E3C93D-E66A-CC2F-0C7C-A3362B721830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ZA" dirty="0"/>
              <a:t>Commit and Push any changes or comments you have to your GitHub repository</a:t>
            </a:r>
          </a:p>
        </p:txBody>
      </p:sp>
      <p:pic>
        <p:nvPicPr>
          <p:cNvPr id="5" name="Picture Placeholder 8">
            <a:extLst>
              <a:ext uri="{FF2B5EF4-FFF2-40B4-BE49-F238E27FC236}">
                <a16:creationId xmlns:a16="http://schemas.microsoft.com/office/drawing/2014/main" id="{EB40466A-938C-2582-BA9B-84526EE2B0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37579" b="-37579"/>
          <a:stretch/>
        </p:blipFill>
        <p:spPr>
          <a:xfrm>
            <a:off x="5006975" y="1458913"/>
            <a:ext cx="4039054" cy="4843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639952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954AB4-40E9-4E26-9225-5D95CE9AAB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Vectors (one dimensional array): can hold numeric, character or logical values. </a:t>
            </a:r>
          </a:p>
          <a:p>
            <a:pPr marL="881063" lvl="1" indent="-342900">
              <a:buFont typeface="Arial" panose="020B0604020202020204" pitchFamily="34" charset="0"/>
              <a:buChar char="•"/>
            </a:pPr>
            <a:r>
              <a:rPr lang="en-GB" dirty="0"/>
              <a:t>All elements same data type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Matrices (two dimensional array): can hold numeric, character or logical values. </a:t>
            </a:r>
          </a:p>
          <a:p>
            <a:pPr marL="881063" lvl="1" indent="-342900">
              <a:buFont typeface="Arial" panose="020B0604020202020204" pitchFamily="34" charset="0"/>
              <a:buChar char="•"/>
            </a:pPr>
            <a:r>
              <a:rPr lang="en-GB" dirty="0"/>
              <a:t>All elements same data type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Data frames (two-dimensional objects): can hold numeric, character or logical values. </a:t>
            </a:r>
          </a:p>
          <a:p>
            <a:pPr marL="881063" lvl="1" indent="-342900">
              <a:buFont typeface="Arial" panose="020B0604020202020204" pitchFamily="34" charset="0"/>
              <a:buChar char="•"/>
            </a:pPr>
            <a:r>
              <a:rPr lang="en-GB" dirty="0"/>
              <a:t>Within each column the data-type is the same</a:t>
            </a:r>
          </a:p>
          <a:p>
            <a:endParaRPr lang="en-ZA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DB5F1E5-E146-4492-9404-7ED77A708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7BDC6-A84D-9E43-8B56-36CDD140C765}" type="slidenum">
              <a:rPr lang="fr-FR" smtClean="0"/>
              <a:pPr/>
              <a:t>19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52748360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5F13B01-14B7-4CAA-95D0-221287C385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Introduction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EA8AA6A-9EE3-4B43-8ABB-4138FB3269D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87BDC6-A84D-9E43-8B56-36CDD140C765}" type="slidenum">
              <a:rPr lang="fr-FR" smtClean="0"/>
              <a:t>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68781958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DC46AAE-90C7-B1D1-C817-875ACEAC070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87BDC6-A84D-9E43-8B56-36CDD140C765}" type="slidenum">
              <a:rPr lang="fr-FR" smtClean="0"/>
              <a:pPr/>
              <a:t>20</a:t>
            </a:fld>
            <a:endParaRPr lang="fr-FR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F00BF2-755C-5304-8574-79445C6A99A8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sz="2800" dirty="0"/>
              <a:t>1.2 </a:t>
            </a:r>
            <a:r>
              <a:rPr lang="en-ZA" sz="2800" dirty="0"/>
              <a:t>Introduction to R</a:t>
            </a:r>
          </a:p>
          <a:p>
            <a:pPr marL="995363" lvl="1" indent="-457200">
              <a:buFont typeface="Arial" panose="020B0604020202020204" pitchFamily="34" charset="0"/>
              <a:buChar char="•"/>
            </a:pPr>
            <a:r>
              <a:rPr lang="en-ZA" sz="2800" dirty="0"/>
              <a:t>Basic</a:t>
            </a:r>
          </a:p>
          <a:p>
            <a:pPr marL="1169988" lvl="2" indent="-457200">
              <a:buFont typeface="Arial" panose="020B0604020202020204" pitchFamily="34" charset="0"/>
              <a:buChar char="•"/>
            </a:pPr>
            <a:r>
              <a:rPr lang="en-US" sz="2800" dirty="0"/>
              <a:t>1. create a vector of numbers of every even number between 1 and 20</a:t>
            </a:r>
          </a:p>
          <a:p>
            <a:pPr marL="1169988" lvl="2" indent="-457200">
              <a:buFont typeface="Arial" panose="020B0604020202020204" pitchFamily="34" charset="0"/>
              <a:buChar char="•"/>
            </a:pPr>
            <a:r>
              <a:rPr lang="en-US" sz="2800" dirty="0"/>
              <a:t>2. establish the square root of the sum of your number vector</a:t>
            </a:r>
          </a:p>
          <a:p>
            <a:pPr marL="1169988" lvl="2" indent="-457200">
              <a:buFont typeface="Arial" panose="020B0604020202020204" pitchFamily="34" charset="0"/>
              <a:buChar char="•"/>
            </a:pPr>
            <a:r>
              <a:rPr lang="en-US" sz="2800" dirty="0"/>
              <a:t>3. Create a vector of numbers between 1 and 50 (hint: use the : operator c(1:50))</a:t>
            </a:r>
          </a:p>
          <a:p>
            <a:pPr marL="1169988" lvl="2" indent="-457200">
              <a:buFont typeface="Arial" panose="020B0604020202020204" pitchFamily="34" charset="0"/>
              <a:buChar char="•"/>
            </a:pPr>
            <a:r>
              <a:rPr lang="en-US" sz="2800" dirty="0"/>
              <a:t>4. Create a matrix</a:t>
            </a:r>
          </a:p>
          <a:p>
            <a:pPr marL="995363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Intermediate</a:t>
            </a:r>
          </a:p>
          <a:p>
            <a:pPr marL="1169988" lvl="2" indent="-457200">
              <a:buFont typeface="Arial" panose="020B0604020202020204" pitchFamily="34" charset="0"/>
              <a:buChar char="•"/>
            </a:pPr>
            <a:r>
              <a:rPr lang="en-US" sz="2800" dirty="0"/>
              <a:t>Use the sample function inbuilt in R to sample 10 numbers from the numbered vector in 3 above. hint: use the </a:t>
            </a:r>
            <a:r>
              <a:rPr lang="en-US" sz="2800" b="1" dirty="0">
                <a:latin typeface="Consolas" panose="020B0609020204030204" pitchFamily="49" charset="0"/>
              </a:rPr>
              <a:t>?sample</a:t>
            </a:r>
            <a:r>
              <a:rPr lang="en-US" sz="2800" dirty="0"/>
              <a:t> command to take a look at the sample function</a:t>
            </a:r>
          </a:p>
          <a:p>
            <a:pPr marL="1169988" lvl="2" indent="-457200">
              <a:buFont typeface="Arial" panose="020B0604020202020204" pitchFamily="34" charset="0"/>
              <a:buChar char="•"/>
            </a:pPr>
            <a:endParaRPr lang="en-ZA" sz="2800" dirty="0"/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DF476CC8-1222-E835-80BA-1C12F341F535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/>
          <a:srcRect t="-37579" b="-37579"/>
          <a:stretch/>
        </p:blipFill>
        <p:spPr/>
      </p:pic>
    </p:spTree>
    <p:extLst>
      <p:ext uri="{BB962C8B-B14F-4D97-AF65-F5344CB8AC3E}">
        <p14:creationId xmlns:p14="http://schemas.microsoft.com/office/powerpoint/2010/main" val="3966561036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DC46AAE-90C7-B1D1-C817-875ACEAC070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87BDC6-A84D-9E43-8B56-36CDD140C765}" type="slidenum">
              <a:rPr lang="fr-FR" smtClean="0"/>
              <a:pPr/>
              <a:t>21</a:t>
            </a:fld>
            <a:endParaRPr lang="fr-FR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F00BF2-755C-5304-8574-79445C6A99A8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1.4 </a:t>
            </a:r>
            <a:r>
              <a:rPr lang="en-ZA" sz="2800" dirty="0"/>
              <a:t>Introduction to 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ZA" sz="2800" b="0" dirty="0"/>
              <a:t>Apply functions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ZA" sz="2800" b="0" dirty="0"/>
              <a:t>Open 01b_Apply.R</a:t>
            </a:r>
          </a:p>
          <a:p>
            <a:endParaRPr lang="en-ZA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ZA" sz="2800" dirty="0"/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2B4001CA-6705-B099-C5B6-0427E32DD766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2"/>
          <a:srcRect t="-101437" b="-101437"/>
          <a:stretch/>
        </p:blipFill>
        <p:spPr/>
      </p:pic>
    </p:spTree>
    <p:extLst>
      <p:ext uri="{BB962C8B-B14F-4D97-AF65-F5344CB8AC3E}">
        <p14:creationId xmlns:p14="http://schemas.microsoft.com/office/powerpoint/2010/main" val="4202431571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5F13B01-14B7-4CAA-95D0-221287C385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Theme 1</a:t>
            </a:r>
            <a:r>
              <a:rPr lang="en-ZA"/>
              <a:t>: END</a:t>
            </a:r>
            <a:endParaRPr lang="en-ZA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EA8AA6A-9EE3-4B43-8ABB-4138FB3269D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87BDC6-A84D-9E43-8B56-36CDD140C765}" type="slidenum">
              <a:rPr lang="fr-FR" smtClean="0"/>
              <a:t>22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15619461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5F13B01-14B7-4CAA-95D0-221287C385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Theme 2</a:t>
            </a:r>
            <a:r>
              <a:rPr lang="en-US" dirty="0"/>
              <a:t>: Basic statistics in R</a:t>
            </a:r>
            <a:endParaRPr lang="en-ZA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EA8AA6A-9EE3-4B43-8ABB-4138FB3269D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87BDC6-A84D-9E43-8B56-36CDD140C765}" type="slidenum">
              <a:rPr lang="fr-FR" smtClean="0"/>
              <a:t>23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02716419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DC46AAE-90C7-B1D1-C817-875ACEAC070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87BDC6-A84D-9E43-8B56-36CDD140C765}" type="slidenum">
              <a:rPr lang="fr-FR" smtClean="0"/>
              <a:pPr/>
              <a:t>24</a:t>
            </a:fld>
            <a:endParaRPr lang="fr-FR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F00BF2-755C-5304-8574-79445C6A99A8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ZA" sz="2800" dirty="0"/>
              <a:t>Open 01_BasicStats</a:t>
            </a:r>
            <a:r>
              <a:rPr lang="en-ZA" sz="2800"/>
              <a:t>.R</a:t>
            </a:r>
            <a:endParaRPr lang="en-ZA" sz="2800" dirty="0"/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2B4001CA-6705-B099-C5B6-0427E32DD766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2"/>
          <a:srcRect t="-101437" b="-101437"/>
          <a:stretch/>
        </p:blipFill>
        <p:spPr/>
      </p:pic>
    </p:spTree>
    <p:extLst>
      <p:ext uri="{BB962C8B-B14F-4D97-AF65-F5344CB8AC3E}">
        <p14:creationId xmlns:p14="http://schemas.microsoft.com/office/powerpoint/2010/main" val="2608516450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3D796DC-7C86-6B76-D9A9-63D04734458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87BDC6-A84D-9E43-8B56-36CDD140C765}" type="slidenum">
              <a:rPr lang="fr-FR" smtClean="0"/>
              <a:pPr/>
              <a:t>25</a:t>
            </a:fld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E3C93D-E66A-CC2F-0C7C-A3362B721830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ZA" dirty="0"/>
              <a:t>Commit and Push any changes or comments you have to your GitHub repository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976B940-CADC-B6A1-2F70-E9809DCF558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pic>
        <p:nvPicPr>
          <p:cNvPr id="5" name="Picture Placeholder 8">
            <a:extLst>
              <a:ext uri="{FF2B5EF4-FFF2-40B4-BE49-F238E27FC236}">
                <a16:creationId xmlns:a16="http://schemas.microsoft.com/office/drawing/2014/main" id="{EB40466A-938C-2582-BA9B-84526EE2B0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37579" b="-37579"/>
          <a:stretch/>
        </p:blipFill>
        <p:spPr>
          <a:xfrm>
            <a:off x="5006975" y="1458913"/>
            <a:ext cx="4039054" cy="4843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669968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5F13B01-14B7-4CAA-95D0-221287C385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Theme 2: END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EA8AA6A-9EE3-4B43-8ABB-4138FB3269D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87BDC6-A84D-9E43-8B56-36CDD140C765}" type="slidenum">
              <a:rPr lang="fr-FR" smtClean="0"/>
              <a:t>26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57169708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5F13B01-14B7-4CAA-95D0-221287C385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Theme 3</a:t>
            </a:r>
            <a:r>
              <a:rPr lang="en-US" dirty="0"/>
              <a:t>: Measures of Disease Frequency</a:t>
            </a:r>
            <a:endParaRPr lang="en-ZA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EA8AA6A-9EE3-4B43-8ABB-4138FB3269D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87BDC6-A84D-9E43-8B56-36CDD140C765}" type="slidenum">
              <a:rPr lang="fr-FR" smtClean="0"/>
              <a:t>27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03735283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5D4C413-5D2D-51EB-889B-42297B0E952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87BDC6-A84D-9E43-8B56-36CDD140C765}" type="slidenum">
              <a:rPr lang="fr-FR" smtClean="0"/>
              <a:pPr/>
              <a:t>28</a:t>
            </a:fld>
            <a:endParaRPr lang="fr-FR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11AC955-9B4D-30AB-9FC9-593CD269DD73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ZA" dirty="0"/>
              <a:t>FMD </a:t>
            </a:r>
            <a:r>
              <a:rPr lang="en-ZA" dirty="0" err="1"/>
              <a:t>sero</a:t>
            </a:r>
            <a:r>
              <a:rPr lang="en-ZA" dirty="0"/>
              <a:t>-surveillance project in Masai Mara reserve in Kenya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ZA" dirty="0"/>
              <a:t>Philosophy of data and code sharing</a:t>
            </a: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68A1B994-AA96-DF97-A39A-106E7B714CF4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2"/>
          <a:srcRect t="-100204" b="-100204"/>
          <a:stretch/>
        </p:blipFill>
        <p:spPr/>
      </p:pic>
    </p:spTree>
    <p:extLst>
      <p:ext uri="{BB962C8B-B14F-4D97-AF65-F5344CB8AC3E}">
        <p14:creationId xmlns:p14="http://schemas.microsoft.com/office/powerpoint/2010/main" val="3927464609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0A88DBDF-558F-BBE4-3308-ABEF5D19D1B4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/>
          <a:srcRect t="5408" b="5408"/>
          <a:stretch/>
        </p:blipFill>
        <p:spPr/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B053413-18D8-6C5F-DB27-79176A987E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87BDC6-A84D-9E43-8B56-36CDD140C765}" type="slidenum">
              <a:rPr lang="fr-FR" smtClean="0"/>
              <a:pPr/>
              <a:t>29</a:t>
            </a:fld>
            <a:endParaRPr lang="fr-FR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6919236-6EB1-AA1E-B0CA-FB3AB70B1747}"/>
              </a:ext>
            </a:extLst>
          </p:cNvPr>
          <p:cNvSpPr/>
          <p:nvPr/>
        </p:nvSpPr>
        <p:spPr>
          <a:xfrm>
            <a:off x="403761" y="3954483"/>
            <a:ext cx="8323917" cy="427512"/>
          </a:xfrm>
          <a:prstGeom prst="roundRect">
            <a:avLst/>
          </a:prstGeom>
          <a:noFill/>
          <a:ln w="38100">
            <a:solidFill>
              <a:srgbClr val="005A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AB2D8F8-BA55-F5C5-901E-216B787DD8B3}"/>
              </a:ext>
            </a:extLst>
          </p:cNvPr>
          <p:cNvSpPr/>
          <p:nvPr/>
        </p:nvSpPr>
        <p:spPr>
          <a:xfrm>
            <a:off x="389910" y="4190008"/>
            <a:ext cx="8323917" cy="427512"/>
          </a:xfrm>
          <a:prstGeom prst="roundRect">
            <a:avLst/>
          </a:prstGeom>
          <a:noFill/>
          <a:ln w="38100">
            <a:solidFill>
              <a:srgbClr val="005A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8FC850B-43BE-7A2A-63C5-D853E39C3E56}"/>
              </a:ext>
            </a:extLst>
          </p:cNvPr>
          <p:cNvSpPr/>
          <p:nvPr/>
        </p:nvSpPr>
        <p:spPr>
          <a:xfrm>
            <a:off x="387933" y="4378032"/>
            <a:ext cx="8323917" cy="657105"/>
          </a:xfrm>
          <a:prstGeom prst="roundRect">
            <a:avLst/>
          </a:prstGeom>
          <a:noFill/>
          <a:ln w="38100">
            <a:solidFill>
              <a:srgbClr val="005A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81C0F43-C721-21C5-E397-D5A87DE055E7}"/>
              </a:ext>
            </a:extLst>
          </p:cNvPr>
          <p:cNvSpPr/>
          <p:nvPr/>
        </p:nvSpPr>
        <p:spPr>
          <a:xfrm>
            <a:off x="385954" y="4815437"/>
            <a:ext cx="8323917" cy="657105"/>
          </a:xfrm>
          <a:prstGeom prst="roundRect">
            <a:avLst/>
          </a:prstGeom>
          <a:noFill/>
          <a:ln w="38100">
            <a:solidFill>
              <a:srgbClr val="005A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04715228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FECA8D-F8B4-4791-A299-7F5B1BF8B8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ZA" dirty="0"/>
              <a:t>Workshop overview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ZA" b="0" dirty="0"/>
              <a:t>Installing R and RStudio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ZA" b="0" dirty="0"/>
              <a:t>GitHub and R in the cloud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0" dirty="0"/>
              <a:t>Using R for</a:t>
            </a:r>
          </a:p>
          <a:p>
            <a:pPr marL="881063" lvl="1" indent="-342900">
              <a:buFont typeface="Arial" panose="020B0604020202020204" pitchFamily="34" charset="0"/>
              <a:buChar char="•"/>
            </a:pPr>
            <a:r>
              <a:rPr lang="en-GB" b="0" dirty="0"/>
              <a:t>Calculator</a:t>
            </a:r>
          </a:p>
          <a:p>
            <a:pPr marL="881063" lvl="1" indent="-342900">
              <a:buFont typeface="Arial" panose="020B0604020202020204" pitchFamily="34" charset="0"/>
              <a:buChar char="•"/>
            </a:pPr>
            <a:r>
              <a:rPr lang="en-GB" b="0" dirty="0"/>
              <a:t>Statistics</a:t>
            </a:r>
          </a:p>
          <a:p>
            <a:pPr marL="881063" lvl="1" indent="-342900">
              <a:buFont typeface="Arial" panose="020B0604020202020204" pitchFamily="34" charset="0"/>
              <a:buChar char="•"/>
            </a:pPr>
            <a:r>
              <a:rPr lang="en-GB" b="0" dirty="0"/>
              <a:t>Data depiction with graphs and maps</a:t>
            </a:r>
          </a:p>
          <a:p>
            <a:pPr marL="881063" lvl="1" indent="-342900">
              <a:buFont typeface="Arial" panose="020B0604020202020204" pitchFamily="34" charset="0"/>
              <a:buChar char="•"/>
            </a:pPr>
            <a:r>
              <a:rPr lang="en-GB" b="0" dirty="0"/>
              <a:t>Simulate data (Risk analysis)</a:t>
            </a:r>
          </a:p>
          <a:p>
            <a:pPr marL="881063" lvl="1" indent="-342900">
              <a:buFont typeface="Arial" panose="020B0604020202020204" pitchFamily="34" charset="0"/>
              <a:buChar char="•"/>
            </a:pPr>
            <a:r>
              <a:rPr lang="en-GB" b="0" dirty="0"/>
              <a:t>Reporting using </a:t>
            </a:r>
            <a:r>
              <a:rPr lang="en-GB" b="0" dirty="0" err="1"/>
              <a:t>Rmarkdown</a:t>
            </a:r>
            <a:endParaRPr lang="en-GB" b="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0" dirty="0"/>
              <a:t>Other software – qGIS for clean maps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ZA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ZA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ZA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6AB874F-6B05-4768-A9B2-52D61DB61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7BDC6-A84D-9E43-8B56-36CDD140C765}" type="slidenum">
              <a:rPr lang="fr-FR" smtClean="0"/>
              <a:pPr/>
              <a:t>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49174867"/>
      </p:ext>
    </p:extLst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8C61E8B-9AA3-6189-E073-2511CA29E4D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87BDC6-A84D-9E43-8B56-36CDD140C765}" type="slidenum">
              <a:rPr lang="fr-FR" smtClean="0"/>
              <a:pPr/>
              <a:t>30</a:t>
            </a:fld>
            <a:endParaRPr lang="fr-FR" dirty="0"/>
          </a:p>
        </p:txBody>
      </p:sp>
      <p:pic>
        <p:nvPicPr>
          <p:cNvPr id="4" name="Picture Placeholder 5">
            <a:extLst>
              <a:ext uri="{FF2B5EF4-FFF2-40B4-BE49-F238E27FC236}">
                <a16:creationId xmlns:a16="http://schemas.microsoft.com/office/drawing/2014/main" id="{3C472B11-DE51-492A-FEC0-130DDDCEA80D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t="10110" b="10110"/>
          <a:stretch>
            <a:fillRect/>
          </a:stretch>
        </p:blipFill>
        <p:spPr>
          <a:xfrm>
            <a:off x="261938" y="1414463"/>
            <a:ext cx="8610600" cy="4746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06288"/>
      </p:ext>
    </p:extLst>
  </p:cSld>
  <p:clrMapOvr>
    <a:masterClrMapping/>
  </p:clrMapOvr>
  <p:transition spd="slow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DC46AAE-90C7-B1D1-C817-875ACEAC070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87BDC6-A84D-9E43-8B56-36CDD140C765}" type="slidenum">
              <a:rPr lang="fr-FR" smtClean="0"/>
              <a:pPr/>
              <a:t>31</a:t>
            </a:fld>
            <a:endParaRPr lang="fr-FR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F00BF2-755C-5304-8574-79445C6A99A8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ZA" sz="2800" dirty="0"/>
              <a:t>Open 03_Frequency.R</a:t>
            </a:r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2B4001CA-6705-B099-C5B6-0427E32DD766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2"/>
          <a:srcRect t="-101437" b="-101437"/>
          <a:stretch/>
        </p:blipFill>
        <p:spPr/>
      </p:pic>
    </p:spTree>
    <p:extLst>
      <p:ext uri="{BB962C8B-B14F-4D97-AF65-F5344CB8AC3E}">
        <p14:creationId xmlns:p14="http://schemas.microsoft.com/office/powerpoint/2010/main" val="3243619445"/>
      </p:ext>
    </p:extLst>
  </p:cSld>
  <p:clrMapOvr>
    <a:masterClrMapping/>
  </p:clrMapOvr>
  <p:transition spd="slow">
    <p:push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7CFF0D0-6F85-9A28-67FB-5C968315008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87BDC6-A84D-9E43-8B56-36CDD140C765}" type="slidenum">
              <a:rPr lang="fr-FR" smtClean="0"/>
              <a:pPr/>
              <a:t>32</a:t>
            </a:fld>
            <a:endParaRPr lang="fr-FR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7525A7-EC7D-F1FD-3A92-B238A1FEAB46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ZA" dirty="0"/>
              <a:t>3.1 Results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ZA" dirty="0"/>
              <a:t>Total tested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ZA" dirty="0"/>
              <a:t>Sex proportions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ZA" dirty="0"/>
              <a:t>Total herds tested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ZA" dirty="0"/>
              <a:t>Apparent prevalence with confidence intervals</a:t>
            </a:r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0A21463F-C46C-6847-51AD-BC14921294AE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2"/>
          <a:srcRect t="-13875" b="-13875"/>
          <a:stretch/>
        </p:blipFill>
        <p:spPr/>
      </p:pic>
    </p:spTree>
    <p:extLst>
      <p:ext uri="{BB962C8B-B14F-4D97-AF65-F5344CB8AC3E}">
        <p14:creationId xmlns:p14="http://schemas.microsoft.com/office/powerpoint/2010/main" val="3242076195"/>
      </p:ext>
    </p:extLst>
  </p:cSld>
  <p:clrMapOvr>
    <a:masterClrMapping/>
  </p:clrMapOvr>
  <p:transition spd="slow">
    <p:push dir="u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8AA984B-1CE5-6A90-36B1-8FE05321A9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90689"/>
            <a:ext cx="3943350" cy="4351338"/>
          </a:xfrm>
        </p:spPr>
        <p:txBody>
          <a:bodyPr>
            <a:normAutofit fontScale="92500"/>
          </a:bodyPr>
          <a:lstStyle/>
          <a:p>
            <a:r>
              <a:rPr lang="en-ZA" dirty="0"/>
              <a:t>3.1.4 – Intraclass Correlation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ZA" dirty="0"/>
              <a:t>How strongly do units/animals in the same groups resemble each other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ZA" dirty="0"/>
              <a:t>[0,1]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ZA" dirty="0"/>
              <a:t>0 = perfectly independent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ZA" dirty="0"/>
              <a:t>1 = perfectly dependent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ZA" dirty="0"/>
              <a:t>Consider diseases like FMD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ZA" dirty="0"/>
              <a:t>Consider diseases like BSE</a:t>
            </a:r>
          </a:p>
          <a:p>
            <a:r>
              <a:rPr lang="en-ZA" dirty="0"/>
              <a:t>	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097DC92-B437-D2F2-C672-4E83B1CE43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7BDC6-A84D-9E43-8B56-36CDD140C765}" type="slidenum">
              <a:rPr lang="fr-FR" smtClean="0"/>
              <a:pPr/>
              <a:t>33</a:t>
            </a:fld>
            <a:endParaRPr lang="fr-F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DF25569-9F2B-7229-6912-34422C5365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5136" y="1294410"/>
            <a:ext cx="2738223" cy="505024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3929CA8-0C20-1DDE-1F4C-9D147C1971C0}"/>
              </a:ext>
            </a:extLst>
          </p:cNvPr>
          <p:cNvSpPr txBox="1"/>
          <p:nvPr/>
        </p:nvSpPr>
        <p:spPr>
          <a:xfrm>
            <a:off x="950026" y="5975320"/>
            <a:ext cx="5038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i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https://en.wikipedia.org/wiki/Intraclass_correlation</a:t>
            </a:r>
          </a:p>
        </p:txBody>
      </p:sp>
    </p:spTree>
    <p:extLst>
      <p:ext uri="{BB962C8B-B14F-4D97-AF65-F5344CB8AC3E}">
        <p14:creationId xmlns:p14="http://schemas.microsoft.com/office/powerpoint/2010/main" val="859422273"/>
      </p:ext>
    </p:extLst>
  </p:cSld>
  <p:clrMapOvr>
    <a:masterClrMapping/>
  </p:clrMapOvr>
  <p:transition spd="slow">
    <p:push dir="u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4561471-5F1C-E68E-0BB8-CCD1313BA06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87BDC6-A84D-9E43-8B56-36CDD140C765}" type="slidenum">
              <a:rPr lang="fr-FR" smtClean="0"/>
              <a:t>34</a:t>
            </a:fld>
            <a:endParaRPr lang="fr-FR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3E772B-CD90-3CE0-B6F4-6A7B58B1DA66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 lnSpcReduction="10000"/>
          </a:bodyPr>
          <a:lstStyle/>
          <a:p>
            <a:r>
              <a:rPr lang="en-ZA" dirty="0"/>
              <a:t>3.1.4 – Intraclass Correlation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ZA" b="0" dirty="0"/>
              <a:t>Impacts sample size BECAUSE</a:t>
            </a:r>
          </a:p>
          <a:p>
            <a:pPr marL="881063" lvl="1" indent="-342900">
              <a:buFont typeface="Arial" panose="020B0604020202020204" pitchFamily="34" charset="0"/>
              <a:buChar char="•"/>
            </a:pPr>
            <a:r>
              <a:rPr lang="en-ZA" b="0" dirty="0"/>
              <a:t>Impacts outcome of prevalence survey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ZA" b="0" dirty="0"/>
              <a:t>0.1 is pretty low – the outcomes of the study showed an ICC of 0.24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ZA" b="0" dirty="0"/>
              <a:t>An increasing ICC (</a:t>
            </a:r>
            <a:r>
              <a:rPr lang="el-GR" b="0" dirty="0"/>
              <a:t>ρ</a:t>
            </a:r>
            <a:r>
              <a:rPr lang="en-ZA" b="0" dirty="0"/>
              <a:t>) Rho will increase sample size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ZA" b="0" dirty="0"/>
              <a:t>An increase sample size per herd will increase sample size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ZA" b="0" dirty="0"/>
              <a:t>In this study the ability to sample so few animals per herd made the ICC impact small</a:t>
            </a:r>
          </a:p>
          <a:p>
            <a:endParaRPr lang="en-ZA" dirty="0"/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EF3F9BA9-0590-AEE9-90D8-3E8D3559B12A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2"/>
          <a:srcRect t="-152478" b="-152478"/>
          <a:stretch/>
        </p:blipFill>
        <p:spPr/>
      </p:pic>
    </p:spTree>
    <p:extLst>
      <p:ext uri="{BB962C8B-B14F-4D97-AF65-F5344CB8AC3E}">
        <p14:creationId xmlns:p14="http://schemas.microsoft.com/office/powerpoint/2010/main" val="3206507462"/>
      </p:ext>
    </p:extLst>
  </p:cSld>
  <p:clrMapOvr>
    <a:masterClrMapping/>
  </p:clrMapOvr>
  <p:transition spd="slow">
    <p:push dir="u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E82EDE7D-EFC0-E63B-F105-5DF890F1D6A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690689"/>
                <a:ext cx="3943350" cy="4351338"/>
              </a:xfrm>
            </p:spPr>
            <p:txBody>
              <a:bodyPr/>
              <a:lstStyle/>
              <a:p>
                <a:r>
                  <a:rPr lang="en-ZA" dirty="0"/>
                  <a:t>3.1.4 Task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ZA" b="0" dirty="0"/>
                  <a:t>Create a function in R to work out the design effect given a value of ICC (</a:t>
                </a:r>
                <a14:m>
                  <m:oMath xmlns:m="http://schemas.openxmlformats.org/officeDocument/2006/math">
                    <m:r>
                      <a:rPr lang="el-GR" b="0" i="1" dirty="0" smtClean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ZA" b="0" dirty="0"/>
                  <a:t>) and the number of animals sampled per herd (</a:t>
                </a:r>
                <a14:m>
                  <m:oMath xmlns:m="http://schemas.openxmlformats.org/officeDocument/2006/math">
                    <m:r>
                      <a:rPr lang="en-ZA" b="0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ZA" b="0" dirty="0"/>
                  <a:t>)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ZA" b="0" dirty="0"/>
                  <a:t>Call the function </a:t>
                </a:r>
                <a:r>
                  <a:rPr lang="en-ZA" b="0" i="1" dirty="0" err="1">
                    <a:latin typeface="Consolas" panose="020B0609020204030204" pitchFamily="49" charset="0"/>
                  </a:rPr>
                  <a:t>deff</a:t>
                </a:r>
                <a:endParaRPr lang="en-ZA" b="0" i="1" dirty="0"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E82EDE7D-EFC0-E63B-F105-5DF890F1D6A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690689"/>
                <a:ext cx="3943350" cy="4351338"/>
              </a:xfrm>
              <a:blipFill>
                <a:blip r:embed="rId2"/>
                <a:stretch>
                  <a:fillRect l="-1700" t="-1261" r="-1546"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710D3A4-BA92-2318-6659-839B5E269D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7BDC6-A84D-9E43-8B56-36CDD140C765}" type="slidenum">
              <a:rPr lang="fr-FR" smtClean="0"/>
              <a:pPr/>
              <a:t>35</a:t>
            </a:fld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4">
                <a:extLst>
                  <a:ext uri="{FF2B5EF4-FFF2-40B4-BE49-F238E27FC236}">
                    <a16:creationId xmlns:a16="http://schemas.microsoft.com/office/drawing/2014/main" id="{954BC0FA-47AA-4E3A-CCFF-E1255F020BD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72000" y="1690689"/>
                <a:ext cx="3943350" cy="4351338"/>
              </a:xfrm>
              <a:prstGeom prst="rect">
                <a:avLst/>
              </a:prstGeom>
            </p:spPr>
            <p:txBody>
              <a:bodyPr vert="horz" lIns="90000" tIns="45720" rIns="90000" bIns="45720" rtlCol="0">
                <a:norm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Tx/>
                  <a:buNone/>
                  <a:defRPr sz="2000" b="1" kern="1200">
                    <a:solidFill>
                      <a:srgbClr val="005A9E"/>
                    </a:solidFill>
                    <a:latin typeface="Montserrat" panose="00000500000000000000" pitchFamily="2" charset="0"/>
                    <a:ea typeface="Montserrat" panose="00000500000000000000" pitchFamily="2" charset="0"/>
                    <a:cs typeface="Segoe UI" panose="020B0502040204020203" pitchFamily="34" charset="0"/>
                  </a:defRPr>
                </a:lvl1pPr>
                <a:lvl2pPr marL="538163" indent="-179388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1"/>
                  </a:buClr>
                  <a:buFontTx/>
                  <a:buBlip>
                    <a:blip r:embed="rId3"/>
                  </a:buBlip>
                  <a:tabLst/>
                  <a:defRPr sz="2000" b="1" kern="1200">
                    <a:solidFill>
                      <a:srgbClr val="0070C0"/>
                    </a:solidFill>
                    <a:latin typeface="Montserrat" panose="00000500000000000000" pitchFamily="2" charset="0"/>
                    <a:ea typeface="Montserrat" panose="00000500000000000000" pitchFamily="2" charset="0"/>
                    <a:cs typeface="Segoe UI" panose="020B0502040204020203" pitchFamily="34" charset="0"/>
                  </a:defRPr>
                </a:lvl2pPr>
                <a:lvl3pPr marL="712788" indent="-174625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1"/>
                  </a:buClr>
                  <a:buFontTx/>
                  <a:buBlip>
                    <a:blip r:embed="rId4"/>
                  </a:buBlip>
                  <a:tabLst/>
                  <a:defRPr sz="2000" kern="1200">
                    <a:solidFill>
                      <a:srgbClr val="0070C0"/>
                    </a:solidFill>
                    <a:latin typeface="Montserrat" panose="00000500000000000000" pitchFamily="2" charset="0"/>
                    <a:ea typeface="Montserrat" panose="00000500000000000000" pitchFamily="2" charset="0"/>
                    <a:cs typeface="Segoe UI" panose="020B0502040204020203" pitchFamily="34" charset="0"/>
                  </a:defRPr>
                </a:lvl3pPr>
                <a:lvl4pPr marL="892175" indent="-179388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2"/>
                  </a:buClr>
                  <a:buFont typeface="Arial" panose="020B0604020202020204" pitchFamily="34" charset="0"/>
                  <a:buChar char="•"/>
                  <a:tabLst/>
                  <a:defRPr sz="2000" kern="1200">
                    <a:solidFill>
                      <a:srgbClr val="0070C0"/>
                    </a:solidFill>
                    <a:latin typeface="Montserrat" panose="00000500000000000000" pitchFamily="2" charset="0"/>
                    <a:ea typeface="Montserrat" panose="00000500000000000000" pitchFamily="2" charset="0"/>
                    <a:cs typeface="Segoe UI" panose="020B0502040204020203" pitchFamily="34" charset="0"/>
                  </a:defRPr>
                </a:lvl4pPr>
                <a:lvl5pPr marL="1071563" indent="-179388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2"/>
                  </a:buClr>
                  <a:buFont typeface="Arial" panose="020B0604020202020204" pitchFamily="34" charset="0"/>
                  <a:buChar char="•"/>
                  <a:tabLst/>
                  <a:defRPr sz="2000" kern="1200">
                    <a:solidFill>
                      <a:srgbClr val="0070C0"/>
                    </a:solidFill>
                    <a:latin typeface="Montserrat" panose="00000500000000000000" pitchFamily="2" charset="0"/>
                    <a:ea typeface="Montserrat" panose="00000500000000000000" pitchFamily="2" charset="0"/>
                    <a:cs typeface="Segoe UI" panose="020B0502040204020203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ZA" dirty="0"/>
                  <a:t>Sample size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ZA" i="1" dirty="0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ZA" i="1" dirty="0" smtClean="0">
                          <a:latin typeface="Cambria Math" panose="02040503050406030204" pitchFamily="18" charset="0"/>
                        </a:rPr>
                        <m:t>’ = </m:t>
                      </m:r>
                      <m:r>
                        <a:rPr lang="en-ZA" i="1" dirty="0" smtClean="0">
                          <a:latin typeface="Cambria Math" panose="02040503050406030204" pitchFamily="18" charset="0"/>
                        </a:rPr>
                        <m:t>𝑛</m:t>
                      </m:r>
                      <m:d>
                        <m:dPr>
                          <m:ctrlPr>
                            <a:rPr lang="en-ZA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ZA" i="1" dirty="0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el-GR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l-GR" i="1" dirty="0" smtClean="0">
                              <a:latin typeface="Cambria Math" panose="02040503050406030204" pitchFamily="18" charset="0"/>
                            </a:rPr>
                            <m:t>𝜌</m:t>
                          </m:r>
                          <m:d>
                            <m:dPr>
                              <m:ctrlPr>
                                <a:rPr lang="en-ZA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ZA" i="1" dirty="0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ZA" i="1" dirty="0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ZA" dirty="0"/>
              </a:p>
              <a:p>
                <a:r>
                  <a:rPr lang="en-ZA" dirty="0"/>
                  <a:t>Design effect (DEFF)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ZA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ZA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ZA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num>
                        <m:den>
                          <m:r>
                            <a:rPr lang="en-ZA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en-ZA" dirty="0"/>
              </a:p>
              <a:p>
                <a:r>
                  <a:rPr lang="en-ZA" dirty="0"/>
                  <a:t>DEFF = </a:t>
                </a:r>
                <a14:m>
                  <m:oMath xmlns:m="http://schemas.openxmlformats.org/officeDocument/2006/math">
                    <m:r>
                      <a:rPr lang="en-ZA" i="1" dirty="0" smtClean="0">
                        <a:latin typeface="Cambria Math" panose="02040503050406030204" pitchFamily="18" charset="0"/>
                      </a:rPr>
                      <m:t>1+</m:t>
                    </m:r>
                    <m:r>
                      <a:rPr lang="el-GR" i="1" dirty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ZA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ZA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ZA" i="1" dirty="0" smtClean="0">
                        <a:latin typeface="Cambria Math" panose="02040503050406030204" pitchFamily="18" charset="0"/>
                      </a:rPr>
                      <m:t>−1)</m:t>
                    </m:r>
                  </m:oMath>
                </a14:m>
                <a:endParaRPr lang="en-ZA" dirty="0"/>
              </a:p>
            </p:txBody>
          </p:sp>
        </mc:Choice>
        <mc:Fallback xmlns="">
          <p:sp>
            <p:nvSpPr>
              <p:cNvPr id="6" name="Content Placeholder 4">
                <a:extLst>
                  <a:ext uri="{FF2B5EF4-FFF2-40B4-BE49-F238E27FC236}">
                    <a16:creationId xmlns:a16="http://schemas.microsoft.com/office/drawing/2014/main" id="{954BC0FA-47AA-4E3A-CCFF-E1255F020B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1690689"/>
                <a:ext cx="3943350" cy="4351338"/>
              </a:xfrm>
              <a:prstGeom prst="rect">
                <a:avLst/>
              </a:prstGeom>
              <a:blipFill>
                <a:blip r:embed="rId5"/>
                <a:stretch>
                  <a:fillRect l="-1700" t="-1261"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Placeholder 8">
            <a:extLst>
              <a:ext uri="{FF2B5EF4-FFF2-40B4-BE49-F238E27FC236}">
                <a16:creationId xmlns:a16="http://schemas.microsoft.com/office/drawing/2014/main" id="{5D6569A0-6977-B097-84E3-BC06F9DCEA1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-37579" b="-37579"/>
          <a:stretch/>
        </p:blipFill>
        <p:spPr>
          <a:xfrm>
            <a:off x="5422941" y="3594088"/>
            <a:ext cx="2241468" cy="2687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085245"/>
      </p:ext>
    </p:extLst>
  </p:cSld>
  <p:clrMapOvr>
    <a:masterClrMapping/>
  </p:clrMapOvr>
  <p:transition spd="slow">
    <p:push dir="u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9587240-40BC-844D-0D1A-893AA12B94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08166"/>
            <a:ext cx="7886700" cy="4533861"/>
          </a:xfrm>
        </p:spPr>
        <p:txBody>
          <a:bodyPr/>
          <a:lstStyle/>
          <a:p>
            <a:r>
              <a:rPr lang="en-ZA" dirty="0"/>
              <a:t>Probability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66D7D38-C02C-36E8-3E7D-7950C6BB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7BDC6-A84D-9E43-8B56-36CDD140C765}" type="slidenum">
              <a:rPr lang="fr-FR" smtClean="0"/>
              <a:t>36</a:t>
            </a:fld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FE3448-6944-9A72-A428-DF4BFC8801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2381" y="2382547"/>
            <a:ext cx="2784764" cy="27847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91501CB-BE92-2E0A-5E61-543DA61497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0876" y="2916876"/>
            <a:ext cx="1857748" cy="185774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0DBBEDF-5037-CEE4-FA62-11516B2D90EB}"/>
              </a:ext>
            </a:extLst>
          </p:cNvPr>
          <p:cNvSpPr txBox="1"/>
          <p:nvPr/>
        </p:nvSpPr>
        <p:spPr>
          <a:xfrm>
            <a:off x="2239766" y="2000781"/>
            <a:ext cx="10038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sz="3600" dirty="0"/>
              <a:t>0.95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58A1F80-38AF-8653-6981-4EF5AE6FFF5B}"/>
              </a:ext>
            </a:extLst>
          </p:cNvPr>
          <p:cNvSpPr txBox="1"/>
          <p:nvPr/>
        </p:nvSpPr>
        <p:spPr>
          <a:xfrm>
            <a:off x="5403379" y="2059381"/>
            <a:ext cx="7697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sz="3600" dirty="0"/>
              <a:t>0.5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6A9F1DC-D953-C010-90C5-A468CF3A5E59}"/>
              </a:ext>
            </a:extLst>
          </p:cNvPr>
          <p:cNvSpPr/>
          <p:nvPr/>
        </p:nvSpPr>
        <p:spPr>
          <a:xfrm>
            <a:off x="83127" y="5067422"/>
            <a:ext cx="8538359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On any given day what’s the </a:t>
            </a:r>
            <a:br>
              <a:rPr 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</a:br>
            <a:r>
              <a:rPr 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probability of either happening?</a:t>
            </a:r>
            <a:br>
              <a:rPr 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</a:br>
            <a:r>
              <a:rPr 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(i.e. Parallel)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B9D8F898-56D7-E6D9-39BE-67D66321F38F}"/>
              </a:ext>
            </a:extLst>
          </p:cNvPr>
          <p:cNvSpPr/>
          <p:nvPr/>
        </p:nvSpPr>
        <p:spPr>
          <a:xfrm>
            <a:off x="1246909" y="1911927"/>
            <a:ext cx="3241964" cy="3146961"/>
          </a:xfrm>
          <a:prstGeom prst="roundRect">
            <a:avLst/>
          </a:prstGeom>
          <a:noFill/>
          <a:ln w="571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36D3CFEC-959E-2BF5-59C3-DB7569E86BF8}"/>
              </a:ext>
            </a:extLst>
          </p:cNvPr>
          <p:cNvSpPr/>
          <p:nvPr/>
        </p:nvSpPr>
        <p:spPr>
          <a:xfrm>
            <a:off x="3990604" y="1911926"/>
            <a:ext cx="3241964" cy="3146961"/>
          </a:xfrm>
          <a:prstGeom prst="roundRect">
            <a:avLst/>
          </a:prstGeom>
          <a:noFill/>
          <a:ln w="571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66948533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70A5702-C4FE-F1FF-1F45-81C5C418C2F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690689"/>
                <a:ext cx="4442114" cy="4351338"/>
              </a:xfrm>
            </p:spPr>
            <p:txBody>
              <a:bodyPr>
                <a:normAutofit lnSpcReduction="1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ZA" i="1" dirty="0" smtClean="0">
                          <a:latin typeface="Cambria Math" panose="02040503050406030204" pitchFamily="18" charset="0"/>
                        </a:rPr>
                        <m:t>𝑃𝑤𝑜𝑟𝑘</m:t>
                      </m:r>
                      <m:r>
                        <a:rPr lang="en-ZA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ZA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ZA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ZA" i="1" dirty="0" err="1" smtClean="0">
                          <a:latin typeface="Cambria Math" panose="02040503050406030204" pitchFamily="18" charset="0"/>
                        </a:rPr>
                        <m:t>𝑃𝑟𝑎𝑖</m:t>
                      </m:r>
                      <m:r>
                        <a:rPr lang="en-ZA" i="1" dirty="0" err="1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ZA" dirty="0"/>
              </a:p>
              <a:p>
                <a:r>
                  <a:rPr lang="en-ZA" dirty="0"/>
                  <a:t>0.95 + 0.5 = 1.45 … </a:t>
                </a:r>
              </a:p>
              <a:p>
                <a:endParaRPr lang="en-ZA" dirty="0"/>
              </a:p>
              <a:p>
                <a14:m>
                  <m:oMath xmlns:m="http://schemas.openxmlformats.org/officeDocument/2006/math">
                    <m:r>
                      <a:rPr lang="en-ZA" i="1" dirty="0" smtClean="0">
                        <a:latin typeface="Cambria Math" panose="02040503050406030204" pitchFamily="18" charset="0"/>
                      </a:rPr>
                      <m:t>𝑃𝑤𝑜𝑟𝑘</m:t>
                    </m:r>
                    <m:r>
                      <a:rPr lang="en-ZA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ZA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ZA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ZA" i="1" dirty="0" err="1" smtClean="0">
                        <a:latin typeface="Cambria Math" panose="02040503050406030204" pitchFamily="18" charset="0"/>
                      </a:rPr>
                      <m:t>𝑃𝑟𝑎𝑖</m:t>
                    </m:r>
                    <m:r>
                      <a:rPr lang="en-ZA" i="1" dirty="0" err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ZA" dirty="0"/>
                  <a:t> </a:t>
                </a:r>
                <a14:m>
                  <m:oMath xmlns:m="http://schemas.openxmlformats.org/officeDocument/2006/math">
                    <m:r>
                      <a:rPr lang="en-ZA" i="1" dirty="0" smtClean="0">
                        <a:latin typeface="Cambria Math" panose="02040503050406030204" pitchFamily="18" charset="0"/>
                      </a:rPr>
                      <m:t>–</m:t>
                    </m:r>
                  </m:oMath>
                </a14:m>
                <a:r>
                  <a:rPr lang="en-ZA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ZA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ZA" i="1" dirty="0">
                            <a:latin typeface="Cambria Math" panose="02040503050406030204" pitchFamily="18" charset="0"/>
                          </a:rPr>
                          <m:t>𝑃𝑤𝑜𝑟𝑘</m:t>
                        </m:r>
                        <m:r>
                          <a:rPr lang="en-ZA" i="1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ZA" b="1" i="1" dirty="0" smtClean="0">
                            <a:latin typeface="Cambria Math" panose="02040503050406030204" pitchFamily="18" charset="0"/>
                          </a:rPr>
                          <m:t>∗ </m:t>
                        </m:r>
                        <m:r>
                          <a:rPr lang="en-ZA" i="1" dirty="0" err="1">
                            <a:latin typeface="Cambria Math" panose="02040503050406030204" pitchFamily="18" charset="0"/>
                          </a:rPr>
                          <m:t>𝑃𝑟𝑎𝑖𝑛</m:t>
                        </m:r>
                      </m:e>
                    </m:d>
                  </m:oMath>
                </a14:m>
                <a:endParaRPr lang="en-ZA" b="1" dirty="0"/>
              </a:p>
              <a:p>
                <a:r>
                  <a:rPr lang="en-ZA" dirty="0"/>
                  <a:t>0.95 + 0.5 – (0.95x0.5)</a:t>
                </a:r>
              </a:p>
              <a:p>
                <a:r>
                  <a:rPr lang="en-ZA" dirty="0"/>
                  <a:t>= 0.975 = 97.5% chance that you will work or it will rain</a:t>
                </a:r>
              </a:p>
              <a:p>
                <a:endParaRPr lang="en-ZA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ZA" i="1" dirty="0" smtClean="0">
                          <a:latin typeface="Cambria Math" panose="02040503050406030204" pitchFamily="18" charset="0"/>
                        </a:rPr>
                        <m:t>𝑆𝑒</m:t>
                      </m:r>
                      <m:r>
                        <a:rPr lang="en-ZA" i="1" baseline="-25000" dirty="0" smtClean="0">
                          <a:latin typeface="Cambria Math" panose="02040503050406030204" pitchFamily="18" charset="0"/>
                        </a:rPr>
                        <m:t>||</m:t>
                      </m:r>
                      <m:r>
                        <a:rPr lang="en-ZA" i="1" dirty="0" smtClean="0">
                          <a:latin typeface="Cambria Math" panose="02040503050406030204" pitchFamily="18" charset="0"/>
                        </a:rPr>
                        <m:t> = </m:t>
                      </m:r>
                      <m:r>
                        <a:rPr lang="en-ZA" i="1" dirty="0" smtClean="0">
                          <a:latin typeface="Cambria Math" panose="02040503050406030204" pitchFamily="18" charset="0"/>
                        </a:rPr>
                        <m:t>𝑆𝑒</m:t>
                      </m:r>
                      <m:r>
                        <a:rPr lang="en-ZA" i="1" baseline="-25000" dirty="0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ZA" i="1" dirty="0" smtClean="0">
                          <a:latin typeface="Cambria Math" panose="02040503050406030204" pitchFamily="18" charset="0"/>
                        </a:rPr>
                        <m:t> + </m:t>
                      </m:r>
                      <m:r>
                        <a:rPr lang="en-ZA" i="1" dirty="0" smtClean="0">
                          <a:latin typeface="Cambria Math" panose="02040503050406030204" pitchFamily="18" charset="0"/>
                        </a:rPr>
                        <m:t>𝑆𝑒</m:t>
                      </m:r>
                      <m:r>
                        <a:rPr lang="en-ZA" i="1" baseline="-25000" dirty="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ZA" i="1" dirty="0" smtClean="0">
                          <a:latin typeface="Cambria Math" panose="02040503050406030204" pitchFamily="18" charset="0"/>
                        </a:rPr>
                        <m:t> − (</m:t>
                      </m:r>
                      <m:r>
                        <a:rPr lang="en-ZA" i="1" dirty="0" smtClean="0">
                          <a:latin typeface="Cambria Math" panose="02040503050406030204" pitchFamily="18" charset="0"/>
                        </a:rPr>
                        <m:t>𝑆𝑒</m:t>
                      </m:r>
                      <m:r>
                        <a:rPr lang="en-ZA" i="1" baseline="-25000" dirty="0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ZA" i="1" dirty="0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ZA" i="1" dirty="0" smtClean="0">
                          <a:latin typeface="Cambria Math" panose="02040503050406030204" pitchFamily="18" charset="0"/>
                        </a:rPr>
                        <m:t>𝑆𝑒</m:t>
                      </m:r>
                      <m:r>
                        <a:rPr lang="en-ZA" i="1" baseline="-25000" dirty="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ZA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ZA" dirty="0"/>
              </a:p>
              <a:p>
                <a:endParaRPr lang="en-ZA" dirty="0"/>
              </a:p>
              <a:p>
                <a:r>
                  <a:rPr lang="en-ZA" dirty="0"/>
                  <a:t>Bonus: What it’s the probability that it will both rain and you will work on any given day?</a:t>
                </a:r>
              </a:p>
              <a:p>
                <a:endParaRPr lang="en-ZA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70A5702-C4FE-F1FF-1F45-81C5C418C2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690689"/>
                <a:ext cx="4442114" cy="4351338"/>
              </a:xfrm>
              <a:blipFill>
                <a:blip r:embed="rId2"/>
                <a:stretch>
                  <a:fillRect l="-1509" r="-960" b="-2381"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E5CCD29-92A7-860A-8A3B-F892094F6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7BDC6-A84D-9E43-8B56-36CDD140C765}" type="slidenum">
              <a:rPr lang="fr-FR" smtClean="0"/>
              <a:t>37</a:t>
            </a:fld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93C11D-7831-C6FE-1A79-02FD046712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0333" y="2730451"/>
            <a:ext cx="3695538" cy="2024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294540"/>
      </p:ext>
    </p:extLst>
  </p:cSld>
  <p:clrMapOvr>
    <a:masterClrMapping/>
  </p:clrMapOvr>
  <p:transition spd="slow">
    <p:push dir="u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4B90D804-8C77-CD17-4BD8-91D6EF9F9D1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ZA" dirty="0"/>
                  <a:t>3.1.4b: Interpreting diagnostic tests in Parallel 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ZA" dirty="0"/>
                  <a:t>Sensitivity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ZA" i="1" dirty="0">
                          <a:latin typeface="Cambria Math" panose="02040503050406030204" pitchFamily="18" charset="0"/>
                        </a:rPr>
                        <m:t>𝑆𝑒</m:t>
                      </m:r>
                      <m:r>
                        <a:rPr lang="en-ZA" i="1" baseline="-25000" dirty="0">
                          <a:latin typeface="Cambria Math" panose="02040503050406030204" pitchFamily="18" charset="0"/>
                        </a:rPr>
                        <m:t>||</m:t>
                      </m:r>
                      <m:r>
                        <a:rPr lang="en-ZA" i="1" dirty="0">
                          <a:latin typeface="Cambria Math" panose="02040503050406030204" pitchFamily="18" charset="0"/>
                        </a:rPr>
                        <m:t> = </m:t>
                      </m:r>
                      <m:r>
                        <a:rPr lang="en-ZA" i="1" dirty="0">
                          <a:latin typeface="Cambria Math" panose="02040503050406030204" pitchFamily="18" charset="0"/>
                        </a:rPr>
                        <m:t>𝑆𝑒</m:t>
                      </m:r>
                      <m:r>
                        <a:rPr lang="en-ZA" i="1" baseline="-25000" dirty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ZA" i="1" dirty="0">
                          <a:latin typeface="Cambria Math" panose="02040503050406030204" pitchFamily="18" charset="0"/>
                        </a:rPr>
                        <m:t> + </m:t>
                      </m:r>
                      <m:r>
                        <a:rPr lang="en-ZA" i="1" dirty="0">
                          <a:latin typeface="Cambria Math" panose="02040503050406030204" pitchFamily="18" charset="0"/>
                        </a:rPr>
                        <m:t>𝑆𝑒</m:t>
                      </m:r>
                      <m:r>
                        <a:rPr lang="en-ZA" i="1" baseline="-25000" dirty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ZA" i="1" dirty="0">
                          <a:latin typeface="Cambria Math" panose="02040503050406030204" pitchFamily="18" charset="0"/>
                        </a:rPr>
                        <m:t> − (</m:t>
                      </m:r>
                      <m:r>
                        <a:rPr lang="en-ZA" i="1" dirty="0">
                          <a:latin typeface="Cambria Math" panose="02040503050406030204" pitchFamily="18" charset="0"/>
                        </a:rPr>
                        <m:t>𝑆𝑒</m:t>
                      </m:r>
                      <m:r>
                        <a:rPr lang="en-ZA" i="1" baseline="-25000" dirty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ZA" i="1" dirty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ZA" i="1" dirty="0">
                          <a:latin typeface="Cambria Math" panose="02040503050406030204" pitchFamily="18" charset="0"/>
                        </a:rPr>
                        <m:t>𝑆𝑒</m:t>
                      </m:r>
                      <m:r>
                        <a:rPr lang="en-ZA" i="1" baseline="-25000" dirty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ZA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ZA" dirty="0"/>
              </a:p>
              <a:p>
                <a:endParaRPr lang="en-ZA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4B90D804-8C77-CD17-4BD8-91D6EF9F9D1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7" t="-1261"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051E90F-F48E-29B9-D78F-7B40FBE24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7BDC6-A84D-9E43-8B56-36CDD140C765}" type="slidenum">
              <a:rPr lang="fr-FR" smtClean="0"/>
              <a:t>38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84289724"/>
      </p:ext>
    </p:extLst>
  </p:cSld>
  <p:clrMapOvr>
    <a:masterClrMapping/>
  </p:clrMapOvr>
  <p:transition spd="slow">
    <p:push dir="u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48CD453-D65C-CDDA-F511-2B7D4F443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7BDC6-A84D-9E43-8B56-36CDD140C765}" type="slidenum">
              <a:rPr lang="fr-FR" smtClean="0"/>
              <a:t>39</a:t>
            </a:fld>
            <a:endParaRPr lang="fr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945FDD-4401-DD44-E9F6-F29E84AFB220}"/>
              </a:ext>
            </a:extLst>
          </p:cNvPr>
          <p:cNvSpPr txBox="1"/>
          <p:nvPr/>
        </p:nvSpPr>
        <p:spPr>
          <a:xfrm>
            <a:off x="3586089" y="1792368"/>
            <a:ext cx="19718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b="1" dirty="0"/>
              <a:t>NEGATIVE SAMPLE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A0F843-7764-F470-FA5B-9F06C325A551}"/>
              </a:ext>
            </a:extLst>
          </p:cNvPr>
          <p:cNvSpPr txBox="1"/>
          <p:nvPr/>
        </p:nvSpPr>
        <p:spPr>
          <a:xfrm>
            <a:off x="4936589" y="2876175"/>
            <a:ext cx="417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b="1" dirty="0" err="1">
                <a:solidFill>
                  <a:schemeClr val="accent1">
                    <a:lumMod val="75000"/>
                  </a:schemeClr>
                </a:solidFill>
              </a:rPr>
              <a:t>Sp</a:t>
            </a:r>
            <a:endParaRPr lang="en-ZA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829D2F-80CC-F7A3-40A4-DB0DB14CAF2A}"/>
              </a:ext>
            </a:extLst>
          </p:cNvPr>
          <p:cNvSpPr txBox="1"/>
          <p:nvPr/>
        </p:nvSpPr>
        <p:spPr>
          <a:xfrm>
            <a:off x="3602759" y="2876175"/>
            <a:ext cx="604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b="1" dirty="0">
                <a:solidFill>
                  <a:schemeClr val="accent1">
                    <a:lumMod val="75000"/>
                  </a:schemeClr>
                </a:solidFill>
              </a:rPr>
              <a:t>1-Sp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67A62E8-12F6-96F4-E8CB-28DFF5C7D219}"/>
              </a:ext>
            </a:extLst>
          </p:cNvPr>
          <p:cNvSpPr txBox="1"/>
          <p:nvPr/>
        </p:nvSpPr>
        <p:spPr>
          <a:xfrm>
            <a:off x="4203760" y="2402176"/>
            <a:ext cx="732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b="1" dirty="0">
                <a:solidFill>
                  <a:schemeClr val="accent1">
                    <a:lumMod val="75000"/>
                  </a:schemeClr>
                </a:solidFill>
              </a:rPr>
              <a:t>Test 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DC5CA4-A2E3-C8C9-B738-F33D22324B1E}"/>
              </a:ext>
            </a:extLst>
          </p:cNvPr>
          <p:cNvSpPr txBox="1"/>
          <p:nvPr/>
        </p:nvSpPr>
        <p:spPr>
          <a:xfrm>
            <a:off x="3456334" y="3469709"/>
            <a:ext cx="2229225" cy="369332"/>
          </a:xfrm>
          <a:prstGeom prst="rect">
            <a:avLst/>
          </a:prstGeom>
          <a:ln w="38100">
            <a:solidFill>
              <a:srgbClr val="0070C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ZA" b="1" dirty="0">
                <a:solidFill>
                  <a:srgbClr val="0070C0"/>
                </a:solidFill>
              </a:rPr>
              <a:t>Test 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FDAF917-B9CC-E87A-AD06-2322C58A2B6D}"/>
              </a:ext>
            </a:extLst>
          </p:cNvPr>
          <p:cNvSpPr txBox="1"/>
          <p:nvPr/>
        </p:nvSpPr>
        <p:spPr>
          <a:xfrm>
            <a:off x="4032511" y="4264183"/>
            <a:ext cx="417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b="1" dirty="0" err="1">
                <a:solidFill>
                  <a:srgbClr val="0070C0"/>
                </a:solidFill>
              </a:rPr>
              <a:t>Sp</a:t>
            </a:r>
            <a:endParaRPr lang="en-ZA" b="1" dirty="0">
              <a:solidFill>
                <a:srgbClr val="0070C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FE511E-983C-F34A-AECE-45C12D75C599}"/>
              </a:ext>
            </a:extLst>
          </p:cNvPr>
          <p:cNvSpPr txBox="1"/>
          <p:nvPr/>
        </p:nvSpPr>
        <p:spPr>
          <a:xfrm>
            <a:off x="2959933" y="4264183"/>
            <a:ext cx="604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b="1" dirty="0">
                <a:solidFill>
                  <a:srgbClr val="0070C0"/>
                </a:solidFill>
              </a:rPr>
              <a:t>1-Sp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B31B2DD-B25E-02DC-D20E-1CDF04B38576}"/>
              </a:ext>
            </a:extLst>
          </p:cNvPr>
          <p:cNvSpPr txBox="1"/>
          <p:nvPr/>
        </p:nvSpPr>
        <p:spPr>
          <a:xfrm>
            <a:off x="5557911" y="4275691"/>
            <a:ext cx="417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dirty="0" err="1">
                <a:solidFill>
                  <a:srgbClr val="0070C0"/>
                </a:solidFill>
              </a:rPr>
              <a:t>Sp</a:t>
            </a:r>
            <a:endParaRPr lang="en-ZA" b="1" dirty="0">
              <a:solidFill>
                <a:srgbClr val="0070C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BC8932C-7CF7-6123-D58B-4E5FBE113271}"/>
              </a:ext>
            </a:extLst>
          </p:cNvPr>
          <p:cNvSpPr txBox="1"/>
          <p:nvPr/>
        </p:nvSpPr>
        <p:spPr>
          <a:xfrm>
            <a:off x="4485333" y="4275691"/>
            <a:ext cx="604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dirty="0">
                <a:solidFill>
                  <a:srgbClr val="0070C0"/>
                </a:solidFill>
              </a:rPr>
              <a:t>1-Sp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F481E799-95AA-616F-A915-D16A37A43E17}"/>
              </a:ext>
            </a:extLst>
          </p:cNvPr>
          <p:cNvGrpSpPr/>
          <p:nvPr/>
        </p:nvGrpSpPr>
        <p:grpSpPr>
          <a:xfrm>
            <a:off x="3010981" y="4786123"/>
            <a:ext cx="2859290" cy="650610"/>
            <a:chOff x="3010981" y="4786123"/>
            <a:chExt cx="2859290" cy="65061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E68F17E-BB56-0628-0B7A-E5C973424DA6}"/>
                </a:ext>
              </a:extLst>
            </p:cNvPr>
            <p:cNvSpPr txBox="1"/>
            <p:nvPr/>
          </p:nvSpPr>
          <p:spPr>
            <a:xfrm>
              <a:off x="3010981" y="4786125"/>
              <a:ext cx="41389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ZA" sz="3600" b="1" dirty="0">
                  <a:solidFill>
                    <a:srgbClr val="FF0000"/>
                  </a:solidFill>
                </a:rPr>
                <a:t>+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C887462-6A16-B646-7D02-C33B39ACC7BF}"/>
                </a:ext>
              </a:extLst>
            </p:cNvPr>
            <p:cNvSpPr txBox="1"/>
            <p:nvPr/>
          </p:nvSpPr>
          <p:spPr>
            <a:xfrm>
              <a:off x="4000464" y="4786124"/>
              <a:ext cx="41389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ZA" sz="3600" b="1" dirty="0">
                  <a:solidFill>
                    <a:srgbClr val="FF0000"/>
                  </a:solidFill>
                </a:rPr>
                <a:t>+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E98DEA1-315D-33C9-E841-EC65660A3ADC}"/>
                </a:ext>
              </a:extLst>
            </p:cNvPr>
            <p:cNvSpPr txBox="1"/>
            <p:nvPr/>
          </p:nvSpPr>
          <p:spPr>
            <a:xfrm>
              <a:off x="4555058" y="4790402"/>
              <a:ext cx="41389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ZA" sz="3600" b="1" dirty="0">
                  <a:solidFill>
                    <a:srgbClr val="FF0000"/>
                  </a:solidFill>
                </a:rPr>
                <a:t>+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97BE125-97B5-3151-8AA1-4ECB84247F9C}"/>
                </a:ext>
              </a:extLst>
            </p:cNvPr>
            <p:cNvSpPr txBox="1"/>
            <p:nvPr/>
          </p:nvSpPr>
          <p:spPr>
            <a:xfrm>
              <a:off x="5544541" y="4786123"/>
              <a:ext cx="32573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ZA" sz="3600" b="1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-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F51A9584-9800-779A-973F-4AC152122B02}"/>
              </a:ext>
            </a:extLst>
          </p:cNvPr>
          <p:cNvGrpSpPr/>
          <p:nvPr/>
        </p:nvGrpSpPr>
        <p:grpSpPr>
          <a:xfrm>
            <a:off x="3736471" y="3245506"/>
            <a:ext cx="1617221" cy="817738"/>
            <a:chOff x="3736471" y="3245506"/>
            <a:chExt cx="1617221" cy="817738"/>
          </a:xfrm>
        </p:grpSpPr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C9C29C7A-A7C8-2695-1AEC-33D9A293F3B5}"/>
                </a:ext>
              </a:extLst>
            </p:cNvPr>
            <p:cNvCxnSpPr>
              <a:cxnSpLocks/>
              <a:stCxn id="7" idx="2"/>
            </p:cNvCxnSpPr>
            <p:nvPr/>
          </p:nvCxnSpPr>
          <p:spPr>
            <a:xfrm flipH="1">
              <a:off x="3736471" y="3245507"/>
              <a:ext cx="168615" cy="81773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B4F4C9F2-486B-C9EE-364E-53443005B3B6}"/>
                </a:ext>
              </a:extLst>
            </p:cNvPr>
            <p:cNvCxnSpPr>
              <a:cxnSpLocks/>
            </p:cNvCxnSpPr>
            <p:nvPr/>
          </p:nvCxnSpPr>
          <p:spPr>
            <a:xfrm>
              <a:off x="5145141" y="3245506"/>
              <a:ext cx="208551" cy="8177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142B45F3-4F3E-8A9C-CDAF-0736582198D8}"/>
              </a:ext>
            </a:extLst>
          </p:cNvPr>
          <p:cNvGrpSpPr/>
          <p:nvPr/>
        </p:nvGrpSpPr>
        <p:grpSpPr>
          <a:xfrm>
            <a:off x="3976015" y="2771509"/>
            <a:ext cx="1522467" cy="759694"/>
            <a:chOff x="3976015" y="2771509"/>
            <a:chExt cx="1522467" cy="759694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8640F92D-E884-7620-924A-B3A2C4B507F1}"/>
                </a:ext>
              </a:extLst>
            </p:cNvPr>
            <p:cNvGrpSpPr/>
            <p:nvPr/>
          </p:nvGrpSpPr>
          <p:grpSpPr>
            <a:xfrm>
              <a:off x="4207414" y="2771509"/>
              <a:ext cx="729179" cy="289334"/>
              <a:chOff x="4207411" y="2771510"/>
              <a:chExt cx="729182" cy="289335"/>
            </a:xfrm>
          </p:grpSpPr>
          <p:cxnSp>
            <p:nvCxnSpPr>
              <p:cNvPr id="21" name="Connector: Elbow 20">
                <a:extLst>
                  <a:ext uri="{FF2B5EF4-FFF2-40B4-BE49-F238E27FC236}">
                    <a16:creationId xmlns:a16="http://schemas.microsoft.com/office/drawing/2014/main" id="{1779B64D-C299-E6C7-D48B-4985DB7EB8EF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4244126" y="2734797"/>
                <a:ext cx="289333" cy="362763"/>
              </a:xfrm>
              <a:prstGeom prst="bentConnector2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Connector: Elbow 22">
                <a:extLst>
                  <a:ext uri="{FF2B5EF4-FFF2-40B4-BE49-F238E27FC236}">
                    <a16:creationId xmlns:a16="http://schemas.microsoft.com/office/drawing/2014/main" id="{66BABA5C-ADEE-C1DE-AFAA-54F45E81E0D0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4608719" y="2732970"/>
                <a:ext cx="289333" cy="366414"/>
              </a:xfrm>
              <a:prstGeom prst="bentConnector2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A91805F4-FAEE-E6A7-E9CA-B40FF14DE8A0}"/>
                </a:ext>
              </a:extLst>
            </p:cNvPr>
            <p:cNvSpPr txBox="1"/>
            <p:nvPr/>
          </p:nvSpPr>
          <p:spPr>
            <a:xfrm>
              <a:off x="3976015" y="2884872"/>
              <a:ext cx="41389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ZA" sz="3600" b="1" dirty="0">
                  <a:solidFill>
                    <a:srgbClr val="FF0000"/>
                  </a:solidFill>
                </a:rPr>
                <a:t>+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21E79D92-CC97-4E65-5EB9-33AFE68C5B8A}"/>
                </a:ext>
              </a:extLst>
            </p:cNvPr>
            <p:cNvSpPr txBox="1"/>
            <p:nvPr/>
          </p:nvSpPr>
          <p:spPr>
            <a:xfrm>
              <a:off x="5172752" y="2884573"/>
              <a:ext cx="32573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ZA" sz="3600" b="1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-</a:t>
              </a: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BD4CF351-159D-9857-D045-11430089FAD2}"/>
              </a:ext>
            </a:extLst>
          </p:cNvPr>
          <p:cNvGrpSpPr/>
          <p:nvPr/>
        </p:nvGrpSpPr>
        <p:grpSpPr>
          <a:xfrm>
            <a:off x="3317291" y="3826051"/>
            <a:ext cx="2467168" cy="693357"/>
            <a:chOff x="3317291" y="3826051"/>
            <a:chExt cx="2467168" cy="693357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93CFF1FB-0539-3D68-4BC9-F72EECF2CE95}"/>
                </a:ext>
              </a:extLst>
            </p:cNvPr>
            <p:cNvGrpSpPr/>
            <p:nvPr/>
          </p:nvGrpSpPr>
          <p:grpSpPr>
            <a:xfrm>
              <a:off x="3373708" y="4063243"/>
              <a:ext cx="729177" cy="289334"/>
              <a:chOff x="3373708" y="4063243"/>
              <a:chExt cx="729177" cy="289334"/>
            </a:xfrm>
          </p:grpSpPr>
          <p:cxnSp>
            <p:nvCxnSpPr>
              <p:cNvPr id="30" name="Connector: Elbow 29">
                <a:extLst>
                  <a:ext uri="{FF2B5EF4-FFF2-40B4-BE49-F238E27FC236}">
                    <a16:creationId xmlns:a16="http://schemas.microsoft.com/office/drawing/2014/main" id="{70DC9205-67E3-4E54-8CB9-7C0BE8FC39E9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3410423" y="4026529"/>
                <a:ext cx="289333" cy="362763"/>
              </a:xfrm>
              <a:prstGeom prst="bentConnector2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Connector: Elbow 30">
                <a:extLst>
                  <a:ext uri="{FF2B5EF4-FFF2-40B4-BE49-F238E27FC236}">
                    <a16:creationId xmlns:a16="http://schemas.microsoft.com/office/drawing/2014/main" id="{DF27CD26-96AE-65DD-4C34-4EBB8C93B57C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3775011" y="4024703"/>
                <a:ext cx="289333" cy="366414"/>
              </a:xfrm>
              <a:prstGeom prst="bentConnector2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39ECD9A9-F733-4A60-66DC-4D7CE67A693B}"/>
                </a:ext>
              </a:extLst>
            </p:cNvPr>
            <p:cNvGrpSpPr/>
            <p:nvPr/>
          </p:nvGrpSpPr>
          <p:grpSpPr>
            <a:xfrm>
              <a:off x="4990929" y="4059796"/>
              <a:ext cx="729177" cy="289334"/>
              <a:chOff x="4990929" y="4059796"/>
              <a:chExt cx="729177" cy="289334"/>
            </a:xfrm>
          </p:grpSpPr>
          <p:cxnSp>
            <p:nvCxnSpPr>
              <p:cNvPr id="32" name="Connector: Elbow 31">
                <a:extLst>
                  <a:ext uri="{FF2B5EF4-FFF2-40B4-BE49-F238E27FC236}">
                    <a16:creationId xmlns:a16="http://schemas.microsoft.com/office/drawing/2014/main" id="{E6687EC7-8393-8809-67A8-2E0F5B932040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027644" y="4023082"/>
                <a:ext cx="289333" cy="362763"/>
              </a:xfrm>
              <a:prstGeom prst="bentConnector2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Connector: Elbow 32">
                <a:extLst>
                  <a:ext uri="{FF2B5EF4-FFF2-40B4-BE49-F238E27FC236}">
                    <a16:creationId xmlns:a16="http://schemas.microsoft.com/office/drawing/2014/main" id="{439AC963-72DB-FD12-65FB-E1D3C60E692F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5392232" y="4021256"/>
                <a:ext cx="289333" cy="366414"/>
              </a:xfrm>
              <a:prstGeom prst="bentConnector2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534BB773-F7F3-DDB8-AC74-13BBD77472F6}"/>
                </a:ext>
              </a:extLst>
            </p:cNvPr>
            <p:cNvGrpSpPr/>
            <p:nvPr/>
          </p:nvGrpSpPr>
          <p:grpSpPr>
            <a:xfrm>
              <a:off x="3317291" y="3826051"/>
              <a:ext cx="2467168" cy="693357"/>
              <a:chOff x="3317291" y="3826051"/>
              <a:chExt cx="2467168" cy="693357"/>
            </a:xfrm>
          </p:grpSpPr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DE93B38F-105C-2E82-EFF6-6DECCCE8D87D}"/>
                  </a:ext>
                </a:extLst>
              </p:cNvPr>
              <p:cNvSpPr txBox="1"/>
              <p:nvPr/>
            </p:nvSpPr>
            <p:spPr>
              <a:xfrm>
                <a:off x="5458729" y="3826051"/>
                <a:ext cx="32573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ZA" sz="3600" b="1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-</a:t>
                </a: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FA83468D-AE1C-C056-A219-0A2E70D3F419}"/>
                  </a:ext>
                </a:extLst>
              </p:cNvPr>
              <p:cNvSpPr txBox="1"/>
              <p:nvPr/>
            </p:nvSpPr>
            <p:spPr>
              <a:xfrm>
                <a:off x="3317291" y="3850456"/>
                <a:ext cx="413896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ZA" sz="3600" b="1" dirty="0">
                    <a:solidFill>
                      <a:srgbClr val="FF0000"/>
                    </a:solidFill>
                  </a:rPr>
                  <a:t>+</a:t>
                </a: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D82F242F-3F47-04C6-9FA1-7FE92A843904}"/>
                  </a:ext>
                </a:extLst>
              </p:cNvPr>
              <p:cNvSpPr txBox="1"/>
              <p:nvPr/>
            </p:nvSpPr>
            <p:spPr>
              <a:xfrm>
                <a:off x="4893945" y="3873077"/>
                <a:ext cx="413896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ZA" sz="3600" b="1" dirty="0">
                    <a:solidFill>
                      <a:srgbClr val="FF0000"/>
                    </a:solidFill>
                  </a:rPr>
                  <a:t>+</a:t>
                </a: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37D8A1B7-302B-707D-467D-B20FFF5071F0}"/>
                  </a:ext>
                </a:extLst>
              </p:cNvPr>
              <p:cNvSpPr txBox="1"/>
              <p:nvPr/>
            </p:nvSpPr>
            <p:spPr>
              <a:xfrm>
                <a:off x="3760674" y="3829502"/>
                <a:ext cx="32573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ZA" sz="3600" b="1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-</a:t>
                </a:r>
              </a:p>
            </p:txBody>
          </p:sp>
        </p:grp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1D53E23B-ABB9-B685-E577-6201E852D928}"/>
              </a:ext>
            </a:extLst>
          </p:cNvPr>
          <p:cNvSpPr txBox="1"/>
          <p:nvPr/>
        </p:nvSpPr>
        <p:spPr>
          <a:xfrm>
            <a:off x="984867" y="2309842"/>
            <a:ext cx="45838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ZA" sz="2000" b="1" i="0" u="none" strike="noStrike" kern="1200" cap="none" spc="0" normalizeH="0" baseline="0" noProof="0" dirty="0">
                <a:ln>
                  <a:noFill/>
                </a:ln>
                <a:solidFill>
                  <a:srgbClr val="005A9E"/>
                </a:solidFill>
                <a:effectLst/>
                <a:uLnTx/>
                <a:uFillTx/>
                <a:latin typeface="Montserrat" panose="00000500000000000000" pitchFamily="2" charset="0"/>
                <a:cs typeface="Segoe UI" panose="020B0502040204020203" pitchFamily="34" charset="0"/>
              </a:rPr>
              <a:t>2. Specificity</a:t>
            </a:r>
          </a:p>
        </p:txBody>
      </p:sp>
    </p:spTree>
    <p:extLst>
      <p:ext uri="{BB962C8B-B14F-4D97-AF65-F5344CB8AC3E}">
        <p14:creationId xmlns:p14="http://schemas.microsoft.com/office/powerpoint/2010/main" val="189765809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BF5F8B-E57F-422B-9FC8-89A2F42702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ZA" dirty="0"/>
              <a:t>Workshop structure</a:t>
            </a:r>
          </a:p>
          <a:p>
            <a:pPr marL="457200" indent="-457200">
              <a:buFont typeface="+mj-lt"/>
              <a:buAutoNum type="arabicPeriod"/>
            </a:pPr>
            <a:r>
              <a:rPr lang="en-ZA" b="0" dirty="0"/>
              <a:t>Installing R and RStudio</a:t>
            </a:r>
          </a:p>
          <a:p>
            <a:pPr marL="457200" indent="-457200">
              <a:buFont typeface="+mj-lt"/>
              <a:buAutoNum type="arabicPeriod"/>
            </a:pPr>
            <a:r>
              <a:rPr lang="en-ZA" b="0" dirty="0" err="1"/>
              <a:t>GitHUB</a:t>
            </a:r>
            <a:r>
              <a:rPr lang="en-ZA" b="0" dirty="0"/>
              <a:t> and working in the cloud</a:t>
            </a:r>
          </a:p>
          <a:p>
            <a:pPr marL="457200" indent="-457200">
              <a:buFont typeface="+mj-lt"/>
              <a:buAutoNum type="arabicPeriod"/>
            </a:pPr>
            <a:r>
              <a:rPr lang="en-ZA" b="0" dirty="0"/>
              <a:t>Introduction to R</a:t>
            </a:r>
          </a:p>
          <a:p>
            <a:pPr marL="995363" lvl="1" indent="-457200">
              <a:buFont typeface="+mj-lt"/>
              <a:buAutoNum type="arabicPeriod"/>
            </a:pPr>
            <a:r>
              <a:rPr lang="en-ZA" b="0" dirty="0"/>
              <a:t>General</a:t>
            </a:r>
          </a:p>
          <a:p>
            <a:pPr marL="1528763" lvl="4"/>
            <a:r>
              <a:rPr lang="en-ZA" dirty="0"/>
              <a:t>Using functions</a:t>
            </a:r>
          </a:p>
          <a:p>
            <a:pPr marL="995363" lvl="1" indent="-457200">
              <a:buFont typeface="+mj-lt"/>
              <a:buAutoNum type="arabicPeriod"/>
            </a:pPr>
            <a:r>
              <a:rPr lang="en-ZA" b="0" dirty="0"/>
              <a:t>Apply functions</a:t>
            </a:r>
          </a:p>
          <a:p>
            <a:pPr marL="179388" indent="-457200">
              <a:buFont typeface="+mj-lt"/>
              <a:buAutoNum type="arabicPeriod"/>
            </a:pPr>
            <a:r>
              <a:rPr lang="en-ZA" b="0" dirty="0"/>
              <a:t>Basic statistics</a:t>
            </a:r>
          </a:p>
          <a:p>
            <a:pPr marL="179388" indent="-457200">
              <a:buFont typeface="+mj-lt"/>
              <a:buAutoNum type="arabicPeriod"/>
            </a:pPr>
            <a:r>
              <a:rPr lang="en-ZA" b="0" dirty="0"/>
              <a:t>Frequency measures</a:t>
            </a:r>
          </a:p>
          <a:p>
            <a:pPr marL="179388" indent="-457200">
              <a:buFont typeface="+mj-lt"/>
              <a:buAutoNum type="arabicPeriod"/>
            </a:pPr>
            <a:r>
              <a:rPr lang="en-ZA" b="0" dirty="0"/>
              <a:t>Measures of association</a:t>
            </a:r>
          </a:p>
          <a:p>
            <a:pPr marL="179388" indent="-457200">
              <a:buFont typeface="+mj-lt"/>
              <a:buAutoNum type="arabicPeriod"/>
            </a:pPr>
            <a:r>
              <a:rPr lang="en-ZA" b="0" dirty="0"/>
              <a:t>Spatial data analysis</a:t>
            </a:r>
          </a:p>
          <a:p>
            <a:pPr marL="179388" indent="-457200">
              <a:buFont typeface="+mj-lt"/>
              <a:buAutoNum type="arabicPeriod"/>
            </a:pPr>
            <a:r>
              <a:rPr lang="en-ZA" b="0" dirty="0" err="1"/>
              <a:t>RMarkdown</a:t>
            </a:r>
            <a:r>
              <a:rPr lang="en-ZA" b="0" dirty="0"/>
              <a:t> and reporting from R</a:t>
            </a:r>
          </a:p>
          <a:p>
            <a:pPr marL="179388" indent="-457200">
              <a:buFont typeface="+mj-lt"/>
              <a:buAutoNum type="arabicPeriod"/>
            </a:pPr>
            <a:r>
              <a:rPr lang="en-ZA" b="0" dirty="0"/>
              <a:t>Diagnostic test analysis</a:t>
            </a:r>
          </a:p>
          <a:p>
            <a:pPr marL="179388" indent="-457200">
              <a:buFont typeface="+mj-lt"/>
              <a:buAutoNum type="arabicPeriod"/>
            </a:pPr>
            <a:endParaRPr lang="en-ZA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7F90B04-8941-46F0-9E1B-4F5F595CB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7BDC6-A84D-9E43-8B56-36CDD140C765}" type="slidenum">
              <a:rPr lang="fr-FR" smtClean="0"/>
              <a:t>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12807217"/>
      </p:ext>
    </p:extLst>
  </p:cSld>
  <p:clrMapOvr>
    <a:masterClrMapping/>
  </p:clrMapOvr>
  <p:transition spd="slow">
    <p:push dir="u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4B90D804-8C77-CD17-4BD8-91D6EF9F9D1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ZA" dirty="0"/>
                  <a:t>3.1.4b: Interpreting diagnostic tests in Parallel 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ZA" dirty="0"/>
                  <a:t>Sensitivity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ZA" i="1" dirty="0">
                          <a:latin typeface="Cambria Math" panose="02040503050406030204" pitchFamily="18" charset="0"/>
                        </a:rPr>
                        <m:t>𝑆𝑒</m:t>
                      </m:r>
                      <m:r>
                        <a:rPr lang="en-ZA" i="1" baseline="-25000" dirty="0">
                          <a:latin typeface="Cambria Math" panose="02040503050406030204" pitchFamily="18" charset="0"/>
                        </a:rPr>
                        <m:t>||</m:t>
                      </m:r>
                      <m:r>
                        <a:rPr lang="en-ZA" i="1" dirty="0">
                          <a:latin typeface="Cambria Math" panose="02040503050406030204" pitchFamily="18" charset="0"/>
                        </a:rPr>
                        <m:t> = </m:t>
                      </m:r>
                      <m:r>
                        <a:rPr lang="en-ZA" i="1" dirty="0">
                          <a:latin typeface="Cambria Math" panose="02040503050406030204" pitchFamily="18" charset="0"/>
                        </a:rPr>
                        <m:t>𝑆𝑒</m:t>
                      </m:r>
                      <m:r>
                        <a:rPr lang="en-ZA" i="1" baseline="-25000" dirty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ZA" i="1" dirty="0">
                          <a:latin typeface="Cambria Math" panose="02040503050406030204" pitchFamily="18" charset="0"/>
                        </a:rPr>
                        <m:t> + </m:t>
                      </m:r>
                      <m:r>
                        <a:rPr lang="en-ZA" i="1" dirty="0">
                          <a:latin typeface="Cambria Math" panose="02040503050406030204" pitchFamily="18" charset="0"/>
                        </a:rPr>
                        <m:t>𝑆𝑒</m:t>
                      </m:r>
                      <m:r>
                        <a:rPr lang="en-ZA" i="1" baseline="-25000" dirty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ZA" i="1" dirty="0">
                          <a:latin typeface="Cambria Math" panose="02040503050406030204" pitchFamily="18" charset="0"/>
                        </a:rPr>
                        <m:t> − (</m:t>
                      </m:r>
                      <m:r>
                        <a:rPr lang="en-ZA" i="1" dirty="0">
                          <a:latin typeface="Cambria Math" panose="02040503050406030204" pitchFamily="18" charset="0"/>
                        </a:rPr>
                        <m:t>𝑆𝑒</m:t>
                      </m:r>
                      <m:r>
                        <a:rPr lang="en-ZA" i="1" baseline="-25000" dirty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ZA" i="1" dirty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ZA" i="1" dirty="0">
                          <a:latin typeface="Cambria Math" panose="02040503050406030204" pitchFamily="18" charset="0"/>
                        </a:rPr>
                        <m:t>𝑆𝑒</m:t>
                      </m:r>
                      <m:r>
                        <a:rPr lang="en-ZA" i="1" baseline="-25000" dirty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ZA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ZA" dirty="0"/>
              </a:p>
              <a:p>
                <a:pPr marL="457200" indent="-457200">
                  <a:buFont typeface="+mj-lt"/>
                  <a:buAutoNum type="arabicPeriod" startAt="2"/>
                </a:pPr>
                <a:r>
                  <a:rPr lang="en-ZA" dirty="0"/>
                  <a:t>Specificity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ZA" i="1" dirty="0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ZA" b="0" i="1" dirty="0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ZA" i="1" baseline="-25000" dirty="0">
                          <a:latin typeface="Cambria Math" panose="02040503050406030204" pitchFamily="18" charset="0"/>
                        </a:rPr>
                        <m:t>||</m:t>
                      </m:r>
                      <m:r>
                        <a:rPr lang="en-ZA" i="1" dirty="0">
                          <a:latin typeface="Cambria Math" panose="02040503050406030204" pitchFamily="18" charset="0"/>
                        </a:rPr>
                        <m:t> = </m:t>
                      </m:r>
                      <m:r>
                        <a:rPr lang="en-ZA" i="1" dirty="0">
                          <a:latin typeface="Cambria Math" panose="02040503050406030204" pitchFamily="18" charset="0"/>
                        </a:rPr>
                        <m:t>𝑆𝑝</m:t>
                      </m:r>
                      <m:r>
                        <a:rPr lang="en-ZA" i="1" baseline="-25000" dirty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ZA" i="1" dirty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ZA" i="1" dirty="0">
                          <a:latin typeface="Cambria Math" panose="02040503050406030204" pitchFamily="18" charset="0"/>
                        </a:rPr>
                        <m:t>𝑆𝑝</m:t>
                      </m:r>
                      <m:r>
                        <a:rPr lang="en-ZA" i="1" baseline="-25000" dirty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ZA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4B90D804-8C77-CD17-4BD8-91D6EF9F9D1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7" t="-1261"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051E90F-F48E-29B9-D78F-7B40FBE24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7BDC6-A84D-9E43-8B56-36CDD140C765}" type="slidenum">
              <a:rPr lang="fr-FR" smtClean="0"/>
              <a:t>40</a:t>
            </a:fld>
            <a:endParaRPr lang="fr-FR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CFC9664-8005-71B8-CE2F-6B72870E66D8}"/>
              </a:ext>
            </a:extLst>
          </p:cNvPr>
          <p:cNvSpPr/>
          <p:nvPr/>
        </p:nvSpPr>
        <p:spPr>
          <a:xfrm>
            <a:off x="561671" y="3838874"/>
            <a:ext cx="4497217" cy="255454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</a:t>
            </a:r>
            <a:r>
              <a:rPr lang="en-US" sz="4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esting in parallel increases sensitivity</a:t>
            </a:r>
          </a:p>
          <a:p>
            <a:pPr algn="ctr"/>
            <a:r>
              <a:rPr lang="en-US" sz="4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but decreases specificity</a:t>
            </a:r>
            <a:endParaRPr lang="en-US" sz="40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AD54D9-83AD-4E52-BA43-499EA8599A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5867" y="3866358"/>
            <a:ext cx="3812350" cy="2088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086089"/>
      </p:ext>
    </p:extLst>
  </p:cSld>
  <p:clrMapOvr>
    <a:masterClrMapping/>
  </p:clrMapOvr>
  <p:transition spd="slow">
    <p:push dir="u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0079CC1-EDA7-BA7D-4A34-822D94194F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ZA" dirty="0"/>
              <a:t>3.1.6 Task </a:t>
            </a:r>
            <a:r>
              <a:rPr lang="en-US" dirty="0"/>
              <a:t>establish the sex proportions with their 95% confidence intervals</a:t>
            </a:r>
            <a:endParaRPr lang="en-ZA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A772F7-3491-5526-882C-9BB5165C59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7BDC6-A84D-9E43-8B56-36CDD140C765}" type="slidenum">
              <a:rPr lang="fr-FR" smtClean="0"/>
              <a:t>41</a:t>
            </a:fld>
            <a:endParaRPr lang="fr-F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3562B3A-26A6-249E-67DD-612146E77E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0557" y="2962251"/>
            <a:ext cx="5562886" cy="933498"/>
          </a:xfrm>
          <a:prstGeom prst="rect">
            <a:avLst/>
          </a:prstGeom>
        </p:spPr>
      </p:pic>
      <p:pic>
        <p:nvPicPr>
          <p:cNvPr id="8" name="Picture Placeholder 8">
            <a:extLst>
              <a:ext uri="{FF2B5EF4-FFF2-40B4-BE49-F238E27FC236}">
                <a16:creationId xmlns:a16="http://schemas.microsoft.com/office/drawing/2014/main" id="{E407973B-E110-D909-D3B4-49C417A13E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37579" b="-37579"/>
          <a:stretch/>
        </p:blipFill>
        <p:spPr>
          <a:xfrm>
            <a:off x="5422941" y="3594088"/>
            <a:ext cx="2241468" cy="2687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331589"/>
      </p:ext>
    </p:extLst>
  </p:cSld>
  <p:clrMapOvr>
    <a:masterClrMapping/>
  </p:clrMapOvr>
  <p:transition spd="slow">
    <p:push dir="u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F46DB95-9C93-5451-B63A-EB99D910F4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ZA" dirty="0"/>
              <a:t>3.1.7 - Prevalence estimates - Botswana context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Goal - extract all foot-and-mouth disease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Assume design effect of 1 (no clustering between sampled herds)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Plot these prevalence's using </a:t>
            </a:r>
            <a:r>
              <a:rPr lang="en-US" b="0" dirty="0" err="1">
                <a:latin typeface="Consolas" panose="020B0609020204030204" pitchFamily="49" charset="0"/>
              </a:rPr>
              <a:t>ggplot</a:t>
            </a:r>
            <a:endParaRPr lang="en-US" b="0" dirty="0">
              <a:latin typeface="Consolas" panose="020B0609020204030204" pitchFamily="49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Facet these graphs by species</a:t>
            </a:r>
            <a:endParaRPr lang="en-ZA" b="0" dirty="0"/>
          </a:p>
          <a:p>
            <a:endParaRPr lang="en-ZA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35B0776-0034-A57F-A2EB-F76FB8D372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7BDC6-A84D-9E43-8B56-36CDD140C765}" type="slidenum">
              <a:rPr lang="fr-FR" smtClean="0"/>
              <a:t>42</a:t>
            </a:fld>
            <a:endParaRPr lang="fr-FR" dirty="0"/>
          </a:p>
        </p:txBody>
      </p:sp>
      <p:pic>
        <p:nvPicPr>
          <p:cNvPr id="4" name="Picture Placeholder 9">
            <a:extLst>
              <a:ext uri="{FF2B5EF4-FFF2-40B4-BE49-F238E27FC236}">
                <a16:creationId xmlns:a16="http://schemas.microsoft.com/office/drawing/2014/main" id="{41A5AF15-A94F-8354-CC15-5BBFA59E8C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01437" b="-101437"/>
          <a:stretch/>
        </p:blipFill>
        <p:spPr>
          <a:xfrm>
            <a:off x="5710159" y="3092204"/>
            <a:ext cx="2969713" cy="3561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505419"/>
      </p:ext>
    </p:extLst>
  </p:cSld>
  <p:clrMapOvr>
    <a:masterClrMapping/>
  </p:clrMapOvr>
  <p:transition spd="slow">
    <p:push dir="u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C9059BB-696D-A74D-51E4-1DE49FCAD8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ZA" dirty="0"/>
              <a:t>3.1.7.2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F7FBBC9-FFD2-A8FF-BACB-D8CE38CAE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7BDC6-A84D-9E43-8B56-36CDD140C765}" type="slidenum">
              <a:rPr lang="fr-FR" smtClean="0"/>
              <a:t>43</a:t>
            </a:fld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8F0033-7368-9BCA-D3A3-0FF309C55B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1921" y="1184851"/>
            <a:ext cx="6650182" cy="5189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75966"/>
      </p:ext>
    </p:extLst>
  </p:cSld>
  <p:clrMapOvr>
    <a:masterClrMapping/>
  </p:clrMapOvr>
  <p:transition spd="slow">
    <p:push dir="u"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ABB8600-FC4E-EB8C-7A6E-9A308BC7C3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E848267-47C0-85F4-2AE6-C2D774EF2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7BDC6-A84D-9E43-8B56-36CDD140C765}" type="slidenum">
              <a:rPr lang="fr-FR" smtClean="0"/>
              <a:t>44</a:t>
            </a:fld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42501F-4D1A-5373-C897-CC03850F4D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0800" y="1184400"/>
            <a:ext cx="6715929" cy="51912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D7D68D3-B9E1-6F75-1512-282AC8E42A01}"/>
              </a:ext>
            </a:extLst>
          </p:cNvPr>
          <p:cNvSpPr/>
          <p:nvPr/>
        </p:nvSpPr>
        <p:spPr>
          <a:xfrm>
            <a:off x="6709558" y="1184401"/>
            <a:ext cx="1805792" cy="4266374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723611543"/>
      </p:ext>
    </p:extLst>
  </p:cSld>
  <p:clrMapOvr>
    <a:masterClrMapping/>
  </p:clrMapOvr>
  <p:transition spd="slow">
    <p:push dir="u"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554EA05-A7E6-5DF5-3E52-F6721B4566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3.2 Frequency over time - epidemic curves</a:t>
            </a:r>
          </a:p>
          <a:p>
            <a:r>
              <a:rPr lang="en-US" b="0" dirty="0"/>
              <a:t>one of the most common, and important portrayals of animal (all) health data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B788E13-0051-571B-3247-76EAF75E52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7BDC6-A84D-9E43-8B56-36CDD140C765}" type="slidenum">
              <a:rPr lang="fr-FR" smtClean="0"/>
              <a:t>45</a:t>
            </a:fld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2DAE7A-2278-075C-BF6E-DF6256A494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1748" y="2942153"/>
            <a:ext cx="5772181" cy="309987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D370B21-5546-1628-93BC-464FB331C769}"/>
              </a:ext>
            </a:extLst>
          </p:cNvPr>
          <p:cNvSpPr txBox="1"/>
          <p:nvPr/>
        </p:nvSpPr>
        <p:spPr>
          <a:xfrm>
            <a:off x="950026" y="5975320"/>
            <a:ext cx="43182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i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CDC: https://stacks.cdc.gov/view/cdc/11425</a:t>
            </a:r>
          </a:p>
        </p:txBody>
      </p:sp>
    </p:spTree>
    <p:extLst>
      <p:ext uri="{BB962C8B-B14F-4D97-AF65-F5344CB8AC3E}">
        <p14:creationId xmlns:p14="http://schemas.microsoft.com/office/powerpoint/2010/main" val="1435426723"/>
      </p:ext>
    </p:extLst>
  </p:cSld>
  <p:clrMapOvr>
    <a:masterClrMapping/>
  </p:clrMapOvr>
  <p:transition spd="slow">
    <p:push dir="u"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C5D15C-F35B-03C2-F031-7C15C19E3E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Task</a:t>
            </a:r>
            <a:r>
              <a:rPr lang="en-US" b="0" dirty="0"/>
              <a:t>: lets redo those Epidemic curve graphs but focusing on FMD - but do this without changing the underlying data, just use the </a:t>
            </a:r>
            <a:r>
              <a:rPr lang="en-US" b="0" dirty="0" err="1"/>
              <a:t>ggplot</a:t>
            </a:r>
            <a:r>
              <a:rPr lang="en-US" b="0" dirty="0"/>
              <a:t> language</a:t>
            </a:r>
          </a:p>
          <a:p>
            <a:endParaRPr lang="en-US" b="0" dirty="0"/>
          </a:p>
          <a:p>
            <a:r>
              <a:rPr lang="en-US" b="0" dirty="0"/>
              <a:t>Can you go one step further and just look at 2014 and 2015? – for this you might want to change the underlying data</a:t>
            </a:r>
            <a:endParaRPr lang="en-ZA" b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71BAB8A-0853-28DA-4D95-EAC16B11B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7BDC6-A84D-9E43-8B56-36CDD140C765}" type="slidenum">
              <a:rPr lang="fr-FR" smtClean="0"/>
              <a:t>46</a:t>
            </a:fld>
            <a:endParaRPr lang="fr-FR" dirty="0"/>
          </a:p>
        </p:txBody>
      </p:sp>
      <p:pic>
        <p:nvPicPr>
          <p:cNvPr id="5" name="Picture Placeholder 8">
            <a:extLst>
              <a:ext uri="{FF2B5EF4-FFF2-40B4-BE49-F238E27FC236}">
                <a16:creationId xmlns:a16="http://schemas.microsoft.com/office/drawing/2014/main" id="{48088ED9-4665-CB1A-5D92-8FCB2DC88EF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37579" b="-37579"/>
          <a:stretch/>
        </p:blipFill>
        <p:spPr>
          <a:xfrm>
            <a:off x="6293922" y="3515221"/>
            <a:ext cx="2507322" cy="3006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873618"/>
      </p:ext>
    </p:extLst>
  </p:cSld>
  <p:clrMapOvr>
    <a:masterClrMapping/>
  </p:clrMapOvr>
  <p:transition spd="slow">
    <p:push dir="u"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3D796DC-7C86-6B76-D9A9-63D04734458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87BDC6-A84D-9E43-8B56-36CDD140C765}" type="slidenum">
              <a:rPr lang="fr-FR" smtClean="0"/>
              <a:pPr/>
              <a:t>47</a:t>
            </a:fld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E3C93D-E66A-CC2F-0C7C-A3362B721830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ZA" dirty="0"/>
              <a:t>Commit and Push any changes or comments you have to your GitHub repository</a:t>
            </a:r>
          </a:p>
        </p:txBody>
      </p:sp>
      <p:pic>
        <p:nvPicPr>
          <p:cNvPr id="5" name="Picture Placeholder 8">
            <a:extLst>
              <a:ext uri="{FF2B5EF4-FFF2-40B4-BE49-F238E27FC236}">
                <a16:creationId xmlns:a16="http://schemas.microsoft.com/office/drawing/2014/main" id="{EB40466A-938C-2582-BA9B-84526EE2B0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37579" b="-37579"/>
          <a:stretch/>
        </p:blipFill>
        <p:spPr>
          <a:xfrm>
            <a:off x="5006975" y="1458913"/>
            <a:ext cx="4039054" cy="4843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534389"/>
      </p:ext>
    </p:extLst>
  </p:cSld>
  <p:clrMapOvr>
    <a:masterClrMapping/>
  </p:clrMapOvr>
  <p:transition spd="slow">
    <p:push dir="u"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5F13B01-14B7-4CAA-95D0-221287C385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Theme 3: END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EA8AA6A-9EE3-4B43-8ABB-4138FB3269D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87BDC6-A84D-9E43-8B56-36CDD140C765}" type="slidenum">
              <a:rPr lang="fr-FR" smtClean="0"/>
              <a:t>48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24036834"/>
      </p:ext>
    </p:extLst>
  </p:cSld>
  <p:clrMapOvr>
    <a:masterClrMapping/>
  </p:clrMapOvr>
  <p:transition spd="slow">
    <p:push dir="u"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5F13B01-14B7-4CAA-95D0-221287C385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Theme 4</a:t>
            </a:r>
            <a:r>
              <a:rPr lang="en-US" dirty="0"/>
              <a:t>: Measures of Association</a:t>
            </a:r>
            <a:endParaRPr lang="en-ZA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EA8AA6A-9EE3-4B43-8ABB-4138FB3269D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87BDC6-A84D-9E43-8B56-36CDD140C765}" type="slidenum">
              <a:rPr lang="fr-FR" smtClean="0"/>
              <a:t>49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99705379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A8BDC36-05CB-46F7-B745-D839DB069B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ZA" dirty="0"/>
              <a:t>Available files</a:t>
            </a:r>
          </a:p>
          <a:p>
            <a:pPr marL="457200" indent="-457200">
              <a:buFont typeface="+mj-lt"/>
              <a:buAutoNum type="arabicPeriod"/>
            </a:pPr>
            <a:r>
              <a:rPr lang="en-ZA" b="0" dirty="0"/>
              <a:t>Full folder of all code and data for analysis – but we will be using GitHub to access this but in case there are issues you can use this directly</a:t>
            </a:r>
          </a:p>
          <a:p>
            <a:pPr marL="457200" indent="-457200">
              <a:buFont typeface="+mj-lt"/>
              <a:buAutoNum type="arabicPeriod"/>
            </a:pPr>
            <a:r>
              <a:rPr lang="en-ZA" b="0" dirty="0"/>
              <a:t>Tutorial videos where applicable</a:t>
            </a:r>
          </a:p>
          <a:p>
            <a:pPr marL="457200" indent="-457200">
              <a:buFont typeface="+mj-lt"/>
              <a:buAutoNum type="arabicPeriod"/>
            </a:pPr>
            <a:r>
              <a:rPr lang="en-ZA" b="0" dirty="0"/>
              <a:t>Software</a:t>
            </a:r>
          </a:p>
          <a:p>
            <a:pPr marL="1273175" lvl="1"/>
            <a:r>
              <a:rPr lang="en-ZA" b="0" dirty="0"/>
              <a:t>R</a:t>
            </a:r>
          </a:p>
          <a:p>
            <a:pPr marL="1273175" lvl="1"/>
            <a:r>
              <a:rPr lang="en-ZA" b="0" dirty="0"/>
              <a:t>RStudio</a:t>
            </a:r>
          </a:p>
          <a:p>
            <a:pPr marL="1273175" lvl="1"/>
            <a:r>
              <a:rPr lang="en-ZA" b="0" dirty="0"/>
              <a:t>Git for Windows</a:t>
            </a:r>
          </a:p>
          <a:p>
            <a:pPr marL="1273175" lvl="1"/>
            <a:r>
              <a:rPr lang="en-ZA" b="0" dirty="0"/>
              <a:t>qGIS</a:t>
            </a:r>
          </a:p>
          <a:p>
            <a:pPr marL="457200">
              <a:buAutoNum type="arabicPeriod"/>
            </a:pPr>
            <a:endParaRPr lang="en-ZA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3B60355-F392-4209-B375-642842DE6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7BDC6-A84D-9E43-8B56-36CDD140C765}" type="slidenum">
              <a:rPr lang="fr-FR" smtClean="0"/>
              <a:t>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87614789"/>
      </p:ext>
    </p:extLst>
  </p:cSld>
  <p:clrMapOvr>
    <a:masterClrMapping/>
  </p:clrMapOvr>
  <p:transition spd="slow">
    <p:push dir="u"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C439E1C-D36B-CC1E-A12F-1A7B2C5607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87BDC6-A84D-9E43-8B56-36CDD140C765}" type="slidenum">
              <a:rPr lang="fr-FR" smtClean="0"/>
              <a:pPr/>
              <a:t>50</a:t>
            </a:fld>
            <a:endParaRPr lang="fr-FR" dirty="0"/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D7F21A15-A41C-10C9-9634-1A7A16F806C8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/>
          <a:srcRect t="-67335" b="-67335"/>
          <a:stretch/>
        </p:blipFill>
        <p:spPr/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77007C4-6C25-62A8-7576-57D486F9A487}"/>
              </a:ext>
            </a:extLst>
          </p:cNvPr>
          <p:cNvSpPr/>
          <p:nvPr/>
        </p:nvSpPr>
        <p:spPr>
          <a:xfrm>
            <a:off x="283033" y="3823856"/>
            <a:ext cx="8323917" cy="997526"/>
          </a:xfrm>
          <a:prstGeom prst="roundRect">
            <a:avLst/>
          </a:prstGeom>
          <a:noFill/>
          <a:ln w="38100">
            <a:solidFill>
              <a:srgbClr val="005A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4245276888"/>
      </p:ext>
    </p:extLst>
  </p:cSld>
  <p:clrMapOvr>
    <a:masterClrMapping/>
  </p:clrMapOvr>
  <p:transition spd="slow">
    <p:push dir="u"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F1230677-58FE-3DE3-4126-8AB883A87F3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ZA" dirty="0"/>
                  <a:t>Interpret regression coefficients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ZA" b="0" dirty="0"/>
                  <a:t>Categorical (as in our example)</a:t>
                </a:r>
              </a:p>
              <a:p>
                <a:pPr marL="881063" lvl="1" indent="-342900">
                  <a:buFont typeface="Arial" panose="020B0604020202020204" pitchFamily="34" charset="0"/>
                  <a:buChar char="•"/>
                </a:pPr>
                <a:r>
                  <a:rPr lang="en-ZA" b="0" u="sng" dirty="0"/>
                  <a:t>Accounting for other variables in the model (not what they have presented but relevant)</a:t>
                </a:r>
                <a:r>
                  <a:rPr lang="en-ZA" b="0" dirty="0"/>
                  <a:t>, the odds of female animals being </a:t>
                </a:r>
                <a:r>
                  <a:rPr lang="en-ZA" b="0" dirty="0" err="1"/>
                  <a:t>sero</a:t>
                </a:r>
                <a:r>
                  <a:rPr lang="en-ZA" b="0" dirty="0"/>
                  <a:t>-positive for FMD were 2.9 times higher when compared to male animals </a:t>
                </a:r>
              </a:p>
              <a:p>
                <a:pPr marL="881063" lvl="1" indent="-342900">
                  <a:buFont typeface="Arial" panose="020B0604020202020204" pitchFamily="34" charset="0"/>
                  <a:buChar char="•"/>
                </a:pPr>
                <a:r>
                  <a:rPr lang="en-ZA" b="0" dirty="0"/>
                  <a:t>Odds ratio without accounting for other variables in this case is 1.93 (we will perform this in R – in a 2X2 table the </a:t>
                </a:r>
                <a14:m>
                  <m:oMath xmlns:m="http://schemas.openxmlformats.org/officeDocument/2006/math">
                    <m:r>
                      <a:rPr lang="en-ZA" b="0" i="1" dirty="0" smtClean="0">
                        <a:latin typeface="Cambria Math" panose="02040503050406030204" pitchFamily="18" charset="0"/>
                      </a:rPr>
                      <m:t>𝑂𝑅</m:t>
                    </m:r>
                    <m:r>
                      <a:rPr lang="en-ZA" b="0" i="1" dirty="0" smtClean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ZA" b="0" i="1" dirty="0" smtClean="0">
                        <a:latin typeface="Cambria Math" panose="02040503050406030204" pitchFamily="18" charset="0"/>
                      </a:rPr>
                      <m:t>𝐴𝐷</m:t>
                    </m:r>
                    <m:r>
                      <a:rPr lang="en-ZA" b="0" i="1" dirty="0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ZA" b="0" i="1" dirty="0" smtClean="0">
                        <a:latin typeface="Cambria Math" panose="02040503050406030204" pitchFamily="18" charset="0"/>
                      </a:rPr>
                      <m:t>𝐵𝐶</m:t>
                    </m:r>
                  </m:oMath>
                </a14:m>
                <a:r>
                  <a:rPr lang="en-ZA" b="0" dirty="0"/>
                  <a:t>)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F1230677-58FE-3DE3-4126-8AB883A87F3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50" t="-1261"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A66340A-0F50-0AA3-64AD-178B7E8C2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7BDC6-A84D-9E43-8B56-36CDD140C765}" type="slidenum">
              <a:rPr lang="fr-FR" smtClean="0"/>
              <a:pPr/>
              <a:t>51</a:t>
            </a:fld>
            <a:endParaRPr lang="fr-F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3AC1A6-B98A-3771-A7A9-C734E7E968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872" y="4929556"/>
            <a:ext cx="7976010" cy="96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425608"/>
      </p:ext>
    </p:extLst>
  </p:cSld>
  <p:clrMapOvr>
    <a:masterClrMapping/>
  </p:clrMapOvr>
  <p:transition spd="slow">
    <p:push dir="u"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6E80FD9A-729D-66CB-E493-9C5674C5F35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ZA" dirty="0"/>
                  <a:t>Fixed and Random effects</a:t>
                </a:r>
              </a:p>
              <a:p>
                <a:r>
                  <a:rPr lang="en-US" dirty="0"/>
                  <a:t>Fixed effects </a:t>
                </a:r>
                <a:r>
                  <a:rPr lang="en-US" b="0" dirty="0"/>
                  <a:t>are variables that are constant across individuals; these variables, like age, sex, or ethnicity, don't change or change at a constant rate over time</a:t>
                </a:r>
              </a:p>
              <a:p>
                <a:endParaRPr lang="en-ZA" b="0" dirty="0"/>
              </a:p>
              <a:p>
                <a:r>
                  <a:rPr lang="en-ZA" dirty="0"/>
                  <a:t>Random effects </a:t>
                </a:r>
                <a:r>
                  <a:rPr lang="en-ZA" b="0" dirty="0"/>
                  <a:t>are those variables where there may be variance in outcomes based on groupings – commonly in Veterinary Epidemiology it may be as a result of herds.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ZA" b="0" dirty="0"/>
                  <a:t>Like ICC – it is a way of accounting for uncertainty of within herd variance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ZA" b="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𝑔𝑙𝑚𝑒𝑟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𝑓𝑚𝑑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_</m:t>
                    </m:r>
                    <m:r>
                      <m:rPr>
                        <m:sty m:val="p"/>
                      </m:rPr>
                      <a:rPr lang="en-US" i="1" dirty="0" err="1" smtClean="0">
                        <a:latin typeface="Cambria Math" panose="02040503050406030204" pitchFamily="18" charset="0"/>
                      </a:rPr>
                      <m:t>exp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⁡_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𝑠𝑡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𝑎𝑛𝑖𝑚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𝑠𝑒𝑥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+(1|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h𝑠𝑒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𝑖𝑑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6E80FD9A-729D-66CB-E493-9C5674C5F35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50" t="-1261"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1A94490-3A93-693B-0740-122F8F3F3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7BDC6-A84D-9E43-8B56-36CDD140C765}" type="slidenum">
              <a:rPr lang="fr-FR" smtClean="0"/>
              <a:t>52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66543775"/>
      </p:ext>
    </p:extLst>
  </p:cSld>
  <p:clrMapOvr>
    <a:masterClrMapping/>
  </p:clrMapOvr>
  <p:transition spd="slow">
    <p:push dir="u"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DC46AAE-90C7-B1D1-C817-875ACEAC070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87BDC6-A84D-9E43-8B56-36CDD140C765}" type="slidenum">
              <a:rPr lang="fr-FR" smtClean="0"/>
              <a:pPr/>
              <a:t>53</a:t>
            </a:fld>
            <a:endParaRPr lang="fr-FR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F00BF2-755C-5304-8574-79445C6A99A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52399" y="1306286"/>
            <a:ext cx="6474031" cy="4843689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ZA" sz="2800" dirty="0"/>
              <a:t>Open 04_MeasuresOfAssociation.R</a:t>
            </a:r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2B4001CA-6705-B099-C5B6-0427E32DD766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2"/>
          <a:srcRect t="-101437" b="-101437"/>
          <a:stretch/>
        </p:blipFill>
        <p:spPr/>
      </p:pic>
    </p:spTree>
    <p:extLst>
      <p:ext uri="{BB962C8B-B14F-4D97-AF65-F5344CB8AC3E}">
        <p14:creationId xmlns:p14="http://schemas.microsoft.com/office/powerpoint/2010/main" val="3316110982"/>
      </p:ext>
    </p:extLst>
  </p:cSld>
  <p:clrMapOvr>
    <a:masterClrMapping/>
  </p:clrMapOvr>
  <p:transition spd="slow">
    <p:push dir="u"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4D4F53E-443E-54B3-0A3D-2DB711A55D3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87BDC6-A84D-9E43-8B56-36CDD140C765}" type="slidenum">
              <a:rPr lang="fr-FR" smtClean="0"/>
              <a:pPr/>
              <a:t>54</a:t>
            </a:fld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727A41-7F42-8E7D-8BDD-040E795BB61A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ZA" dirty="0" err="1"/>
              <a:t>epiR</a:t>
            </a:r>
            <a:r>
              <a:rPr lang="en-ZA" dirty="0"/>
              <a:t>::epi.2by2</a:t>
            </a:r>
          </a:p>
          <a:p>
            <a:r>
              <a:rPr lang="en-ZA" dirty="0"/>
              <a:t>The order for the functionality defines the output</a:t>
            </a:r>
          </a:p>
          <a:p>
            <a:endParaRPr lang="en-ZA" dirty="0"/>
          </a:p>
          <a:p>
            <a:endParaRPr lang="en-ZA" dirty="0"/>
          </a:p>
          <a:p>
            <a:endParaRPr lang="en-ZA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0620EFC0-F49E-EF03-FA46-5E5BE5533E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9810810"/>
              </p:ext>
            </p:extLst>
          </p:nvPr>
        </p:nvGraphicFramePr>
        <p:xfrm>
          <a:off x="1627908" y="2582590"/>
          <a:ext cx="6096000" cy="2291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4148048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549734837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032769637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9686793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Disease 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Disease 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54782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ZA" b="1" dirty="0"/>
                        <a:t>Exposure +</a:t>
                      </a:r>
                      <a:br>
                        <a:rPr lang="en-ZA" b="1" dirty="0"/>
                      </a:br>
                      <a:r>
                        <a:rPr lang="en-ZA" b="1" dirty="0"/>
                        <a:t>(test +)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sz="3600" b="1" dirty="0"/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sz="3600" b="1" dirty="0"/>
                        <a:t>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TOTAL Exposed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7735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ZA" b="1" dirty="0"/>
                        <a:t>Exposure –</a:t>
                      </a:r>
                    </a:p>
                    <a:p>
                      <a:r>
                        <a:rPr lang="en-ZA" b="1" dirty="0"/>
                        <a:t>(test -)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sz="3600" b="1" dirty="0"/>
                        <a:t>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sz="3600" b="1" dirty="0"/>
                        <a:t>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TOTAL Unexposed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49917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Z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TOTAL Diseased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TOTAL Free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TOTAL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73685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29916618"/>
      </p:ext>
    </p:extLst>
  </p:cSld>
  <p:clrMapOvr>
    <a:masterClrMapping/>
  </p:clrMapOvr>
  <p:transition spd="slow">
    <p:push dir="u"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3D796DC-7C86-6B76-D9A9-63D04734458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87BDC6-A84D-9E43-8B56-36CDD140C765}" type="slidenum">
              <a:rPr lang="fr-FR" smtClean="0"/>
              <a:pPr/>
              <a:t>55</a:t>
            </a:fld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E3C93D-E66A-CC2F-0C7C-A3362B721830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ZA" dirty="0"/>
              <a:t>4.2 Perform univariable logistic regression accounting for Herd as a Fixed effect for two of the other variables in the </a:t>
            </a:r>
            <a:r>
              <a:rPr lang="en-ZA" dirty="0" err="1"/>
              <a:t>Nthiwa</a:t>
            </a:r>
            <a:r>
              <a:rPr lang="en-ZA" dirty="0"/>
              <a:t> et al. dataset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976B940-CADC-B6A1-2F70-E9809DCF558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pic>
        <p:nvPicPr>
          <p:cNvPr id="5" name="Picture Placeholder 8">
            <a:extLst>
              <a:ext uri="{FF2B5EF4-FFF2-40B4-BE49-F238E27FC236}">
                <a16:creationId xmlns:a16="http://schemas.microsoft.com/office/drawing/2014/main" id="{EB40466A-938C-2582-BA9B-84526EE2B0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37579" b="-37579"/>
          <a:stretch/>
        </p:blipFill>
        <p:spPr>
          <a:xfrm>
            <a:off x="5006975" y="1458913"/>
            <a:ext cx="4039054" cy="4843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376808"/>
      </p:ext>
    </p:extLst>
  </p:cSld>
  <p:clrMapOvr>
    <a:masterClrMapping/>
  </p:clrMapOvr>
  <p:transition spd="slow">
    <p:push dir="u"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607F290-7933-9F7A-C61C-FBDB7C5AAE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87BDC6-A84D-9E43-8B56-36CDD140C765}" type="slidenum">
              <a:rPr lang="fr-FR" smtClean="0"/>
              <a:pPr/>
              <a:t>56</a:t>
            </a:fld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175C966-4F8D-DDCB-C5BF-B0872DA59751}"/>
                  </a:ext>
                </a:extLst>
              </p:cNvPr>
              <p:cNvSpPr>
                <a:spLocks noGrp="1"/>
              </p:cNvSpPr>
              <p:nvPr>
                <p:ph sz="quarter" idx="11"/>
              </p:nvPr>
            </p:nvSpPr>
            <p:spPr/>
            <p:txBody>
              <a:bodyPr/>
              <a:lstStyle/>
              <a:p>
                <a:r>
                  <a:rPr lang="en-ZA" dirty="0"/>
                  <a:t>4.3 </a:t>
                </a:r>
                <a:r>
                  <a:rPr lang="en-US" dirty="0"/>
                  <a:t>A chi-square 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𝜒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dirty="0"/>
                  <a:t>) statistic </a:t>
                </a:r>
                <a:r>
                  <a:rPr lang="en-US" b="0" dirty="0"/>
                  <a:t>is a measure of the difference between the observed and expected frequencies of the outcomes of a set of events or variables</a:t>
                </a:r>
              </a:p>
              <a:p>
                <a:endParaRPr lang="en-ZA" dirty="0"/>
              </a:p>
              <a:p>
                <a:r>
                  <a:rPr lang="en-ZA" dirty="0"/>
                  <a:t>Typically used when you have a X by 2 setup</a:t>
                </a:r>
              </a:p>
              <a:p>
                <a:endParaRPr lang="en-ZA" dirty="0"/>
              </a:p>
              <a:p>
                <a:r>
                  <a:rPr lang="en-ZA" dirty="0"/>
                  <a:t>Use fishers exact test when any value in the table is 5 or below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175C966-4F8D-DDCB-C5BF-B0872DA5975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1"/>
              </p:nvPr>
            </p:nvSpPr>
            <p:spPr>
              <a:blipFill>
                <a:blip r:embed="rId2"/>
                <a:stretch>
                  <a:fillRect l="-1517" t="-1132" r="-2759"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74E06CE3-0DCB-F2FD-BBDD-C8F08A2B519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1295110576"/>
      </p:ext>
    </p:extLst>
  </p:cSld>
  <p:clrMapOvr>
    <a:masterClrMapping/>
  </p:clrMapOvr>
  <p:transition spd="slow">
    <p:push dir="u"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594D40F-0355-2A85-35E3-349BD507F86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87BDC6-A84D-9E43-8B56-36CDD140C765}" type="slidenum">
              <a:rPr lang="fr-FR" smtClean="0"/>
              <a:pPr/>
              <a:t>57</a:t>
            </a:fld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B7F525-0A40-172B-280F-74DF14EE18A5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ZA" dirty="0"/>
              <a:t>4.4 Multivariate analysis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ZA" b="0" dirty="0"/>
              <a:t>Accounting for other variables in the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ZA" b="0" dirty="0"/>
              <a:t>Notice the impact on the sex variable – shows the impact that considering other variables has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6FB85891-DD37-3731-F93A-8D4C6F656FE0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2"/>
          <a:srcRect t="-29570" b="-29570"/>
          <a:stretch/>
        </p:blipFill>
        <p:spPr/>
      </p:pic>
    </p:spTree>
    <p:extLst>
      <p:ext uri="{BB962C8B-B14F-4D97-AF65-F5344CB8AC3E}">
        <p14:creationId xmlns:p14="http://schemas.microsoft.com/office/powerpoint/2010/main" val="3284633459"/>
      </p:ext>
    </p:extLst>
  </p:cSld>
  <p:clrMapOvr>
    <a:masterClrMapping/>
  </p:clrMapOvr>
  <p:transition spd="slow">
    <p:push dir="u"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5F13B01-14B7-4CAA-95D0-221287C385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Theme 4: END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EA8AA6A-9EE3-4B43-8ABB-4138FB3269D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87BDC6-A84D-9E43-8B56-36CDD140C765}" type="slidenum">
              <a:rPr lang="fr-FR" smtClean="0"/>
              <a:t>58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1430831"/>
      </p:ext>
    </p:extLst>
  </p:cSld>
  <p:clrMapOvr>
    <a:masterClrMapping/>
  </p:clrMapOvr>
  <p:transition spd="slow">
    <p:push dir="u"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5F13B01-14B7-4CAA-95D0-221287C385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/>
              <a:t>Theme 5: </a:t>
            </a:r>
            <a:r>
              <a:rPr lang="en-ZA" dirty="0"/>
              <a:t>Spatial Analysis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EA8AA6A-9EE3-4B43-8ABB-4138FB3269D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87BDC6-A84D-9E43-8B56-36CDD140C765}" type="slidenum">
              <a:rPr lang="fr-FR" smtClean="0"/>
              <a:t>59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02746336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BE76F1C-4353-451D-8456-DD745BD0D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1. Installing R and RStudio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10FC41-65A2-40A1-9B3E-E829D739321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87BDC6-A84D-9E43-8B56-36CDD140C765}" type="slidenum">
              <a:rPr lang="fr-FR" smtClean="0"/>
              <a:t>6</a:t>
            </a:fld>
            <a:endParaRPr lang="fr-FR" dirty="0"/>
          </a:p>
        </p:txBody>
      </p:sp>
      <p:pic>
        <p:nvPicPr>
          <p:cNvPr id="2050" name="Picture 2" descr="Image result for r logo">
            <a:extLst>
              <a:ext uri="{FF2B5EF4-FFF2-40B4-BE49-F238E27FC236}">
                <a16:creationId xmlns:a16="http://schemas.microsoft.com/office/drawing/2014/main" id="{84903D50-E6F1-49CE-88AD-4B6C03D77C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8557" y="3916325"/>
            <a:ext cx="1581150" cy="1228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7914A01-3D4C-4B0A-AE2E-A03129849E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3967" y="3977361"/>
            <a:ext cx="3040655" cy="1066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875299"/>
      </p:ext>
    </p:extLst>
  </p:cSld>
  <p:clrMapOvr>
    <a:masterClrMapping/>
  </p:clrMapOvr>
  <p:transition spd="slow">
    <p:push dir="u"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D1E5F9-E159-A5AA-35F5-9FAA05BD9D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ZA" dirty="0"/>
              <a:t>Replicating the analysis and plot in </a:t>
            </a:r>
            <a:r>
              <a:rPr lang="en-ZA" dirty="0" err="1"/>
              <a:t>Nthiwa</a:t>
            </a:r>
            <a:r>
              <a:rPr lang="en-ZA" dirty="0"/>
              <a:t> et al.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ZA" dirty="0"/>
              <a:t>Difference will be the use of a Cattle density layer rather than land use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ZA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BC036CF-6215-C051-740E-A23ED888E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7BDC6-A84D-9E43-8B56-36CDD140C765}" type="slidenum">
              <a:rPr lang="fr-FR" smtClean="0"/>
              <a:pPr/>
              <a:t>60</a:t>
            </a:fld>
            <a:endParaRPr lang="fr-FR" dirty="0"/>
          </a:p>
        </p:txBody>
      </p:sp>
      <p:pic>
        <p:nvPicPr>
          <p:cNvPr id="5" name="Picture Placeholder 9">
            <a:extLst>
              <a:ext uri="{FF2B5EF4-FFF2-40B4-BE49-F238E27FC236}">
                <a16:creationId xmlns:a16="http://schemas.microsoft.com/office/drawing/2014/main" id="{96C2A138-8A5A-825A-425D-C8C8094205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01437" b="-101437"/>
          <a:stretch/>
        </p:blipFill>
        <p:spPr>
          <a:xfrm>
            <a:off x="5710159" y="3092204"/>
            <a:ext cx="2969713" cy="3561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137636"/>
      </p:ext>
    </p:extLst>
  </p:cSld>
  <p:clrMapOvr>
    <a:masterClrMapping/>
  </p:clrMapOvr>
  <p:transition spd="slow">
    <p:push dir="u"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4C3C312-6A4B-94DD-3441-8F672DA210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ZA" dirty="0"/>
              <a:t>5.A Aside</a:t>
            </a:r>
          </a:p>
          <a:p>
            <a:r>
              <a:rPr lang="en-ZA" dirty="0"/>
              <a:t>1. importing tabular excel files</a:t>
            </a:r>
          </a:p>
          <a:p>
            <a:r>
              <a:rPr lang="en-ZA" sz="1300" b="0" dirty="0" err="1"/>
              <a:t>importTabularOnlineExcel</a:t>
            </a:r>
            <a:r>
              <a:rPr lang="en-ZA" sz="1300" b="0" dirty="0"/>
              <a:t>&lt;- function(</a:t>
            </a:r>
          </a:p>
          <a:p>
            <a:r>
              <a:rPr lang="en-ZA" sz="1300" b="0" dirty="0"/>
              <a:t>  </a:t>
            </a:r>
            <a:r>
              <a:rPr lang="en-ZA" sz="1300" b="0" dirty="0" err="1"/>
              <a:t>baseURL</a:t>
            </a:r>
            <a:r>
              <a:rPr lang="en-ZA" sz="1300" b="0" dirty="0"/>
              <a:t>. = </a:t>
            </a:r>
            <a:r>
              <a:rPr lang="en-ZA" sz="1300" b="0" dirty="0" err="1"/>
              <a:t>baseURL</a:t>
            </a:r>
            <a:r>
              <a:rPr lang="en-ZA" sz="1300" b="0" dirty="0"/>
              <a:t>,</a:t>
            </a:r>
          </a:p>
          <a:p>
            <a:r>
              <a:rPr lang="en-ZA" sz="1300" b="0" dirty="0"/>
              <a:t>  folder = "tabular",</a:t>
            </a:r>
          </a:p>
          <a:p>
            <a:r>
              <a:rPr lang="en-ZA" sz="1300" b="0" dirty="0"/>
              <a:t>  </a:t>
            </a:r>
            <a:r>
              <a:rPr lang="en-ZA" sz="1300" b="0" dirty="0" err="1"/>
              <a:t>filePlusExt</a:t>
            </a:r>
            <a:r>
              <a:rPr lang="en-ZA" sz="1300" b="0" dirty="0"/>
              <a:t> = NULL</a:t>
            </a:r>
          </a:p>
          <a:p>
            <a:r>
              <a:rPr lang="en-ZA" sz="1300" b="0" dirty="0"/>
              <a:t>  ){</a:t>
            </a:r>
          </a:p>
          <a:p>
            <a:r>
              <a:rPr lang="en-ZA" sz="1300" b="0" dirty="0"/>
              <a:t>  </a:t>
            </a:r>
          </a:p>
          <a:p>
            <a:r>
              <a:rPr lang="en-ZA" sz="1300" b="0" dirty="0"/>
              <a:t>  if (missing(</a:t>
            </a:r>
            <a:r>
              <a:rPr lang="en-ZA" sz="1300" b="0" dirty="0" err="1"/>
              <a:t>filePlusExt</a:t>
            </a:r>
            <a:r>
              <a:rPr lang="en-ZA" sz="1300" b="0" dirty="0"/>
              <a:t>)) {</a:t>
            </a:r>
          </a:p>
          <a:p>
            <a:r>
              <a:rPr lang="en-ZA" sz="1300" b="0" dirty="0"/>
              <a:t>    stop("Please provide a </a:t>
            </a:r>
            <a:r>
              <a:rPr lang="en-ZA" sz="1300" b="0" dirty="0" err="1"/>
              <a:t>vaild</a:t>
            </a:r>
            <a:r>
              <a:rPr lang="en-ZA" sz="1300" b="0" dirty="0"/>
              <a:t> file to be sourced")</a:t>
            </a:r>
          </a:p>
          <a:p>
            <a:r>
              <a:rPr lang="en-ZA" sz="1300" b="0" dirty="0"/>
              <a:t>  }</a:t>
            </a:r>
          </a:p>
          <a:p>
            <a:endParaRPr lang="en-ZA" sz="1300" b="0" dirty="0"/>
          </a:p>
          <a:p>
            <a:r>
              <a:rPr lang="en-ZA" sz="1300" b="0" dirty="0"/>
              <a:t>temp = </a:t>
            </a:r>
            <a:r>
              <a:rPr lang="en-ZA" sz="1300" b="0" dirty="0" err="1"/>
              <a:t>tempfile</a:t>
            </a:r>
            <a:r>
              <a:rPr lang="en-ZA" sz="1300" b="0" dirty="0"/>
              <a:t>()</a:t>
            </a:r>
          </a:p>
          <a:p>
            <a:r>
              <a:rPr lang="en-ZA" sz="1300" b="0" dirty="0" err="1"/>
              <a:t>download.file</a:t>
            </a:r>
            <a:r>
              <a:rPr lang="en-ZA" sz="1300" b="0" dirty="0"/>
              <a:t>(paste0(</a:t>
            </a:r>
            <a:r>
              <a:rPr lang="en-ZA" sz="1300" b="0" dirty="0" err="1"/>
              <a:t>baseURL</a:t>
            </a:r>
            <a:r>
              <a:rPr lang="en-ZA" sz="1300" b="0" dirty="0"/>
              <a:t>., "/",folder,"/",</a:t>
            </a:r>
            <a:r>
              <a:rPr lang="en-ZA" sz="1300" b="0" dirty="0" err="1"/>
              <a:t>filePlusExt</a:t>
            </a:r>
            <a:r>
              <a:rPr lang="en-ZA" sz="1300" b="0" dirty="0"/>
              <a:t>), </a:t>
            </a:r>
            <a:r>
              <a:rPr lang="en-ZA" sz="1300" b="0" dirty="0" err="1"/>
              <a:t>destfile</a:t>
            </a:r>
            <a:r>
              <a:rPr lang="en-ZA" sz="1300" b="0" dirty="0"/>
              <a:t>=temp, mode='</a:t>
            </a:r>
            <a:r>
              <a:rPr lang="en-ZA" sz="1300" b="0" dirty="0" err="1"/>
              <a:t>wb</a:t>
            </a:r>
            <a:r>
              <a:rPr lang="en-ZA" sz="1300" b="0" dirty="0"/>
              <a:t>')</a:t>
            </a:r>
          </a:p>
          <a:p>
            <a:r>
              <a:rPr lang="en-ZA" sz="1300" b="0" dirty="0"/>
              <a:t>return(</a:t>
            </a:r>
            <a:r>
              <a:rPr lang="en-ZA" sz="1300" b="0" dirty="0" err="1"/>
              <a:t>data.frame</a:t>
            </a:r>
            <a:r>
              <a:rPr lang="en-ZA" sz="1300" b="0" dirty="0"/>
              <a:t>(</a:t>
            </a:r>
            <a:r>
              <a:rPr lang="en-ZA" sz="1300" b="0" dirty="0" err="1"/>
              <a:t>readxl</a:t>
            </a:r>
            <a:r>
              <a:rPr lang="en-ZA" sz="1300" b="0" dirty="0"/>
              <a:t>::</a:t>
            </a:r>
            <a:r>
              <a:rPr lang="en-ZA" sz="1300" b="0" dirty="0" err="1"/>
              <a:t>read_excel</a:t>
            </a:r>
            <a:r>
              <a:rPr lang="en-ZA" sz="1300" b="0" dirty="0"/>
              <a:t>(temp)))</a:t>
            </a:r>
          </a:p>
          <a:p>
            <a:r>
              <a:rPr lang="en-ZA" sz="1300" b="0" dirty="0"/>
              <a:t>unlink(temp)</a:t>
            </a:r>
          </a:p>
          <a:p>
            <a:r>
              <a:rPr lang="en-ZA" sz="1300" b="0" dirty="0"/>
              <a:t>}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16FD626-0890-FD77-288B-C540B7A7B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7BDC6-A84D-9E43-8B56-36CDD140C765}" type="slidenum">
              <a:rPr lang="fr-FR" smtClean="0"/>
              <a:t>61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18316909"/>
      </p:ext>
    </p:extLst>
  </p:cSld>
  <p:clrMapOvr>
    <a:masterClrMapping/>
  </p:clrMapOvr>
  <p:transition spd="slow">
    <p:push dir="u"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4C3C312-6A4B-94DD-3441-8F672DA210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ZA" sz="1000" b="0" dirty="0" err="1"/>
              <a:t>importShapefilesOnline</a:t>
            </a:r>
            <a:r>
              <a:rPr lang="en-ZA" sz="1000" b="0" dirty="0"/>
              <a:t>&lt;- function(</a:t>
            </a:r>
          </a:p>
          <a:p>
            <a:r>
              <a:rPr lang="en-ZA" sz="1000" b="0" dirty="0"/>
              <a:t>  </a:t>
            </a:r>
            <a:r>
              <a:rPr lang="en-ZA" sz="1000" b="0" dirty="0" err="1"/>
              <a:t>baseURL</a:t>
            </a:r>
            <a:r>
              <a:rPr lang="en-ZA" sz="1000" b="0" dirty="0"/>
              <a:t>. = </a:t>
            </a:r>
            <a:r>
              <a:rPr lang="en-ZA" sz="1000" b="0" dirty="0" err="1"/>
              <a:t>baseURL</a:t>
            </a:r>
            <a:r>
              <a:rPr lang="en-ZA" sz="1000" b="0" dirty="0"/>
              <a:t>,</a:t>
            </a:r>
          </a:p>
          <a:p>
            <a:r>
              <a:rPr lang="en-ZA" sz="1000" b="0" dirty="0"/>
              <a:t>  folder = "</a:t>
            </a:r>
            <a:r>
              <a:rPr lang="en-ZA" sz="1000" b="0" dirty="0" err="1"/>
              <a:t>gis</a:t>
            </a:r>
            <a:r>
              <a:rPr lang="en-ZA" sz="1000" b="0" dirty="0"/>
              <a:t>/shapefiles",</a:t>
            </a:r>
          </a:p>
          <a:p>
            <a:r>
              <a:rPr lang="en-ZA" sz="1000" b="0" dirty="0"/>
              <a:t>  </a:t>
            </a:r>
            <a:r>
              <a:rPr lang="en-ZA" sz="1000" b="0" dirty="0" err="1"/>
              <a:t>filePlusExt</a:t>
            </a:r>
            <a:r>
              <a:rPr lang="en-ZA" sz="1000" b="0" dirty="0"/>
              <a:t> = NULL</a:t>
            </a:r>
          </a:p>
          <a:p>
            <a:r>
              <a:rPr lang="en-ZA" sz="1000" b="0" dirty="0"/>
              <a:t>){</a:t>
            </a:r>
          </a:p>
          <a:p>
            <a:r>
              <a:rPr lang="en-ZA" sz="1000" b="0" dirty="0"/>
              <a:t>  </a:t>
            </a:r>
          </a:p>
          <a:p>
            <a:r>
              <a:rPr lang="en-ZA" sz="1000" b="0" dirty="0"/>
              <a:t>  if (missing(</a:t>
            </a:r>
            <a:r>
              <a:rPr lang="en-ZA" sz="1000" b="0" dirty="0" err="1"/>
              <a:t>filePlusExt</a:t>
            </a:r>
            <a:r>
              <a:rPr lang="en-ZA" sz="1000" b="0" dirty="0"/>
              <a:t>)) {</a:t>
            </a:r>
          </a:p>
          <a:p>
            <a:r>
              <a:rPr lang="en-ZA" sz="1000" b="0" dirty="0"/>
              <a:t>    stop("Please provide a </a:t>
            </a:r>
            <a:r>
              <a:rPr lang="en-ZA" sz="1000" b="0" dirty="0" err="1"/>
              <a:t>vaild</a:t>
            </a:r>
            <a:r>
              <a:rPr lang="en-ZA" sz="1000" b="0" dirty="0"/>
              <a:t> file to be sourced")</a:t>
            </a:r>
          </a:p>
          <a:p>
            <a:r>
              <a:rPr lang="en-ZA" sz="1000" b="0" dirty="0"/>
              <a:t>  }</a:t>
            </a:r>
          </a:p>
          <a:p>
            <a:r>
              <a:rPr lang="en-ZA" sz="1000" b="0" dirty="0"/>
              <a:t>  library(terra)</a:t>
            </a:r>
          </a:p>
          <a:p>
            <a:r>
              <a:rPr lang="en-ZA" sz="1000" b="0" dirty="0"/>
              <a:t>  temp &lt;- </a:t>
            </a:r>
            <a:r>
              <a:rPr lang="en-ZA" sz="1000" b="0" dirty="0" err="1"/>
              <a:t>tempfile</a:t>
            </a:r>
            <a:r>
              <a:rPr lang="en-ZA" sz="1000" b="0" dirty="0"/>
              <a:t>()</a:t>
            </a:r>
          </a:p>
          <a:p>
            <a:r>
              <a:rPr lang="en-ZA" sz="1000" b="0" dirty="0"/>
              <a:t>  </a:t>
            </a:r>
            <a:r>
              <a:rPr lang="en-ZA" sz="1000" b="0" dirty="0" err="1"/>
              <a:t>tempunzipped</a:t>
            </a:r>
            <a:r>
              <a:rPr lang="en-ZA" sz="1000" b="0" dirty="0"/>
              <a:t> &lt;- </a:t>
            </a:r>
            <a:r>
              <a:rPr lang="en-ZA" sz="1000" b="0" dirty="0" err="1"/>
              <a:t>tempfile</a:t>
            </a:r>
            <a:r>
              <a:rPr lang="en-ZA" sz="1000" b="0" dirty="0"/>
              <a:t>()</a:t>
            </a:r>
          </a:p>
          <a:p>
            <a:r>
              <a:rPr lang="en-ZA" sz="1000" b="0" dirty="0"/>
              <a:t>  URL = paste0(</a:t>
            </a:r>
            <a:r>
              <a:rPr lang="en-ZA" sz="1000" b="0" dirty="0" err="1"/>
              <a:t>baseURL</a:t>
            </a:r>
            <a:r>
              <a:rPr lang="en-ZA" sz="1000" b="0" dirty="0"/>
              <a:t>.,"/", folder,"/", </a:t>
            </a:r>
            <a:r>
              <a:rPr lang="en-ZA" sz="1000" b="0" dirty="0" err="1"/>
              <a:t>filePlusExt</a:t>
            </a:r>
            <a:r>
              <a:rPr lang="en-ZA" sz="1000" b="0" dirty="0"/>
              <a:t>)</a:t>
            </a:r>
          </a:p>
          <a:p>
            <a:r>
              <a:rPr lang="en-ZA" sz="1000" b="0" dirty="0"/>
              <a:t>  </a:t>
            </a:r>
            <a:r>
              <a:rPr lang="en-ZA" sz="1000" b="0" dirty="0" err="1"/>
              <a:t>download.file</a:t>
            </a:r>
            <a:r>
              <a:rPr lang="en-ZA" sz="1000" b="0" dirty="0"/>
              <a:t>(URL, temp)</a:t>
            </a:r>
          </a:p>
          <a:p>
            <a:r>
              <a:rPr lang="en-ZA" sz="1000" b="0" dirty="0"/>
              <a:t>  unzip(</a:t>
            </a:r>
            <a:r>
              <a:rPr lang="en-ZA" sz="1000" b="0" dirty="0" err="1"/>
              <a:t>zipfile</a:t>
            </a:r>
            <a:r>
              <a:rPr lang="en-ZA" sz="1000" b="0" dirty="0"/>
              <a:t> = temp, </a:t>
            </a:r>
            <a:r>
              <a:rPr lang="en-ZA" sz="1000" b="0" dirty="0" err="1"/>
              <a:t>exdir</a:t>
            </a:r>
            <a:r>
              <a:rPr lang="en-ZA" sz="1000" b="0" dirty="0"/>
              <a:t> = </a:t>
            </a:r>
            <a:r>
              <a:rPr lang="en-ZA" sz="1000" b="0" dirty="0" err="1"/>
              <a:t>tempunzipped</a:t>
            </a:r>
            <a:r>
              <a:rPr lang="en-ZA" sz="1000" b="0" dirty="0"/>
              <a:t>)</a:t>
            </a:r>
          </a:p>
          <a:p>
            <a:r>
              <a:rPr lang="en-ZA" sz="1000" b="0" dirty="0"/>
              <a:t>  return(</a:t>
            </a:r>
            <a:r>
              <a:rPr lang="en-ZA" sz="1000" b="0" dirty="0" err="1"/>
              <a:t>vect</a:t>
            </a:r>
            <a:r>
              <a:rPr lang="en-ZA" sz="1000" b="0" dirty="0"/>
              <a:t>(</a:t>
            </a:r>
            <a:r>
              <a:rPr lang="en-ZA" sz="1000" b="0" dirty="0" err="1"/>
              <a:t>tempunzipped</a:t>
            </a:r>
            <a:r>
              <a:rPr lang="en-ZA" sz="1000" b="0" dirty="0"/>
              <a:t>))</a:t>
            </a:r>
          </a:p>
          <a:p>
            <a:r>
              <a:rPr lang="en-ZA" sz="1000" b="0" dirty="0"/>
              <a:t>  unlink(temp)</a:t>
            </a:r>
          </a:p>
          <a:p>
            <a:r>
              <a:rPr lang="en-ZA" sz="1000" b="0" dirty="0"/>
              <a:t>  unlink(</a:t>
            </a:r>
            <a:r>
              <a:rPr lang="en-ZA" sz="1000" b="0" dirty="0" err="1"/>
              <a:t>tempunzipped</a:t>
            </a:r>
            <a:r>
              <a:rPr lang="en-ZA" sz="1000" b="0" dirty="0"/>
              <a:t>)</a:t>
            </a:r>
          </a:p>
          <a:p>
            <a:r>
              <a:rPr lang="en-ZA" sz="1000" b="0" dirty="0"/>
              <a:t>}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16FD626-0890-FD77-288B-C540B7A7B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7BDC6-A84D-9E43-8B56-36CDD140C765}" type="slidenum">
              <a:rPr lang="fr-FR" smtClean="0"/>
              <a:t>62</a:t>
            </a:fld>
            <a:endParaRPr lang="fr-F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AF86D1-9E9F-9173-354F-1B28D21A0D21}"/>
              </a:ext>
            </a:extLst>
          </p:cNvPr>
          <p:cNvSpPr txBox="1"/>
          <p:nvPr/>
        </p:nvSpPr>
        <p:spPr>
          <a:xfrm>
            <a:off x="3931476" y="1880903"/>
            <a:ext cx="4583874" cy="7745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ZA" sz="2000" b="1" i="0" u="none" strike="noStrike" kern="1200" cap="none" spc="0" normalizeH="0" baseline="0" noProof="0" dirty="0">
                <a:ln>
                  <a:noFill/>
                </a:ln>
                <a:solidFill>
                  <a:srgbClr val="005A9E"/>
                </a:solidFill>
                <a:effectLst/>
                <a:uLnTx/>
                <a:uFillTx/>
                <a:latin typeface="Montserrat" panose="00000500000000000000" pitchFamily="2" charset="0"/>
                <a:cs typeface="Segoe UI" panose="020B0502040204020203" pitchFamily="34" charset="0"/>
              </a:rPr>
              <a:t>5.A Aside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ZA" sz="2000" b="1" dirty="0">
                <a:solidFill>
                  <a:srgbClr val="005A9E"/>
                </a:solidFill>
                <a:latin typeface="Montserrat" panose="00000500000000000000" pitchFamily="2" charset="0"/>
                <a:cs typeface="Segoe UI" panose="020B0502040204020203" pitchFamily="34" charset="0"/>
              </a:rPr>
              <a:t>2</a:t>
            </a:r>
            <a:r>
              <a:rPr kumimoji="0" lang="en-ZA" sz="2000" b="1" i="0" u="none" strike="noStrike" kern="1200" cap="none" spc="0" normalizeH="0" baseline="0" noProof="0" dirty="0">
                <a:ln>
                  <a:noFill/>
                </a:ln>
                <a:solidFill>
                  <a:srgbClr val="005A9E"/>
                </a:solidFill>
                <a:effectLst/>
                <a:uLnTx/>
                <a:uFillTx/>
                <a:latin typeface="Montserrat" panose="00000500000000000000" pitchFamily="2" charset="0"/>
                <a:cs typeface="Segoe UI" panose="020B0502040204020203" pitchFamily="34" charset="0"/>
              </a:rPr>
              <a:t>. </a:t>
            </a:r>
            <a:r>
              <a:rPr kumimoji="0" lang="en-ZA" sz="2000" b="1" i="0" u="none" strike="noStrike" kern="1200" cap="none" spc="0" normalizeH="0" baseline="0" noProof="0">
                <a:ln>
                  <a:noFill/>
                </a:ln>
                <a:solidFill>
                  <a:srgbClr val="005A9E"/>
                </a:solidFill>
                <a:effectLst/>
                <a:uLnTx/>
                <a:uFillTx/>
                <a:latin typeface="Montserrat" panose="00000500000000000000" pitchFamily="2" charset="0"/>
                <a:cs typeface="Segoe UI" panose="020B0502040204020203" pitchFamily="34" charset="0"/>
              </a:rPr>
              <a:t>importing shapefiles</a:t>
            </a:r>
            <a:endParaRPr kumimoji="0" lang="en-ZA" sz="2000" b="1" i="0" u="none" strike="noStrike" kern="1200" cap="none" spc="0" normalizeH="0" baseline="0" noProof="0" dirty="0">
              <a:ln>
                <a:noFill/>
              </a:ln>
              <a:solidFill>
                <a:srgbClr val="005A9E"/>
              </a:solidFill>
              <a:effectLst/>
              <a:uLnTx/>
              <a:uFillTx/>
              <a:latin typeface="Montserrat" panose="00000500000000000000" pitchFamily="2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4620040"/>
      </p:ext>
    </p:extLst>
  </p:cSld>
  <p:clrMapOvr>
    <a:masterClrMapping/>
  </p:clrMapOvr>
  <p:transition spd="slow">
    <p:push dir="u"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219CE9D-D913-F091-8322-F485C98BC5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ZA" dirty="0"/>
              <a:t>5.1 Aside – Geographic Information Systems</a:t>
            </a:r>
          </a:p>
          <a:p>
            <a:r>
              <a:rPr lang="en-ZA" b="0" dirty="0"/>
              <a:t>Projected Coordinate Reference System (CRS) - UTM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BD874CD-2991-E08F-141F-FED20EF0F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7BDC6-A84D-9E43-8B56-36CDD140C765}" type="slidenum">
              <a:rPr lang="fr-FR" smtClean="0"/>
              <a:t>63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75646386"/>
      </p:ext>
    </p:extLst>
  </p:cSld>
  <p:clrMapOvr>
    <a:masterClrMapping/>
  </p:clrMapOvr>
  <p:transition spd="slow">
    <p:push dir="u"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219CE9D-D913-F091-8322-F485C98BC5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ZA" dirty="0"/>
              <a:t>5.1 Aside – Geographic Information Systems</a:t>
            </a:r>
          </a:p>
          <a:p>
            <a:r>
              <a:rPr lang="en-ZA" b="0" dirty="0"/>
              <a:t>Geographic Coordinate Reference System (CRS) – WGS84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BD874CD-2991-E08F-141F-FED20EF0F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7BDC6-A84D-9E43-8B56-36CDD140C765}" type="slidenum">
              <a:rPr lang="fr-FR" smtClean="0"/>
              <a:t>64</a:t>
            </a:fld>
            <a:endParaRPr lang="fr-FR" dirty="0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0F9BCE06-2CCB-4CFD-5705-54E8214BCA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3158" y="2523802"/>
            <a:ext cx="6122163" cy="3758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7381515"/>
      </p:ext>
    </p:extLst>
  </p:cSld>
  <p:clrMapOvr>
    <a:masterClrMapping/>
  </p:clrMapOvr>
  <p:transition spd="slow">
    <p:push dir="u"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219CE9D-D913-F091-8322-F485C98BC5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ZA" dirty="0"/>
              <a:t>5.1 Aside – Geographic Information Systems</a:t>
            </a:r>
          </a:p>
          <a:p>
            <a:r>
              <a:rPr lang="en-ZA" b="0" dirty="0"/>
              <a:t>Projected Coordinate Reference System (CRS) - UTM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BD874CD-2991-E08F-141F-FED20EF0F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7BDC6-A84D-9E43-8B56-36CDD140C765}" type="slidenum">
              <a:rPr lang="fr-FR" smtClean="0"/>
              <a:t>65</a:t>
            </a:fld>
            <a:endParaRPr lang="fr-FR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8F8CBB2-274F-61A6-7E58-277F7068B8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024" y="2675326"/>
            <a:ext cx="7030192" cy="3606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7042010"/>
      </p:ext>
    </p:extLst>
  </p:cSld>
  <p:clrMapOvr>
    <a:masterClrMapping/>
  </p:clrMapOvr>
  <p:transition spd="slow">
    <p:push dir="u"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219CE9D-D913-F091-8322-F485C98BC5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ZA" dirty="0"/>
              <a:t>5.1 Aside – Geographic Information Systems</a:t>
            </a:r>
          </a:p>
          <a:p>
            <a:r>
              <a:rPr lang="en-ZA" b="0" dirty="0"/>
              <a:t>Projected Coordinate Reference System (CRS) – UTM</a:t>
            </a:r>
          </a:p>
          <a:p>
            <a:r>
              <a:rPr lang="en-ZA" b="0" dirty="0"/>
              <a:t>Botswana 35S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BD874CD-2991-E08F-141F-FED20EF0F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7BDC6-A84D-9E43-8B56-36CDD140C765}" type="slidenum">
              <a:rPr lang="fr-FR" smtClean="0"/>
              <a:t>66</a:t>
            </a:fld>
            <a:endParaRPr lang="fr-FR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728538F-FF71-F763-9D8C-28107B6B09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3180" y="2900932"/>
            <a:ext cx="5427128" cy="328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2848711"/>
      </p:ext>
    </p:extLst>
  </p:cSld>
  <p:clrMapOvr>
    <a:masterClrMapping/>
  </p:clrMapOvr>
  <p:transition spd="slow">
    <p:push dir="u"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CB54BDC-A9B9-49E3-9328-7A6E8A40A6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87BDC6-A84D-9E43-8B56-36CDD140C765}" type="slidenum">
              <a:rPr lang="fr-FR" smtClean="0"/>
              <a:pPr/>
              <a:t>67</a:t>
            </a:fld>
            <a:endParaRPr lang="fr-FR" dirty="0"/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2A913308-D48E-48C2-A5B7-21DE93F3752D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t="10110" b="10110"/>
          <a:stretch>
            <a:fillRect/>
          </a:stretch>
        </p:blipFill>
        <p:spPr>
          <a:xfrm>
            <a:off x="261938" y="1414463"/>
            <a:ext cx="8610600" cy="4746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362032"/>
      </p:ext>
    </p:extLst>
  </p:cSld>
  <p:clrMapOvr>
    <a:masterClrMapping/>
  </p:clrMapOvr>
  <p:transition spd="slow">
    <p:push dir="u"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3D796DC-7C86-6B76-D9A9-63D04734458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87BDC6-A84D-9E43-8B56-36CDD140C765}" type="slidenum">
              <a:rPr lang="fr-FR" smtClean="0"/>
              <a:pPr/>
              <a:t>68</a:t>
            </a:fld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E3C93D-E66A-CC2F-0C7C-A3362B721830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ZA" dirty="0"/>
              <a:t>5.3.3.2.2 Cattle density </a:t>
            </a:r>
            <a:r>
              <a:rPr lang="en-ZA" b="0" dirty="0"/>
              <a:t>has been calculated for each buffer region</a:t>
            </a:r>
          </a:p>
          <a:p>
            <a:r>
              <a:rPr lang="en-ZA" b="0" dirty="0"/>
              <a:t>Go back to the point data </a:t>
            </a:r>
            <a:r>
              <a:rPr lang="en-ZA" b="0" dirty="0" err="1">
                <a:latin typeface="Consolas" panose="020B0609020204030204" pitchFamily="49" charset="0"/>
              </a:rPr>
              <a:t>sampLoc_region</a:t>
            </a:r>
            <a:r>
              <a:rPr lang="en-ZA" b="0" dirty="0">
                <a:latin typeface="Consolas" panose="020B0609020204030204" pitchFamily="49" charset="0"/>
              </a:rPr>
              <a:t> </a:t>
            </a:r>
            <a:r>
              <a:rPr lang="en-ZA" b="0" dirty="0"/>
              <a:t>and allocate the cattle density to each point</a:t>
            </a:r>
            <a:endParaRPr lang="en-ZA" b="0" dirty="0">
              <a:latin typeface="Consolas" panose="020B0609020204030204" pitchFamily="49" charset="0"/>
            </a:endParaRPr>
          </a:p>
          <a:p>
            <a:endParaRPr lang="en-ZA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976B940-CADC-B6A1-2F70-E9809DCF558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pic>
        <p:nvPicPr>
          <p:cNvPr id="5" name="Picture Placeholder 8">
            <a:extLst>
              <a:ext uri="{FF2B5EF4-FFF2-40B4-BE49-F238E27FC236}">
                <a16:creationId xmlns:a16="http://schemas.microsoft.com/office/drawing/2014/main" id="{EB40466A-938C-2582-BA9B-84526EE2B0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37579" b="-37579"/>
          <a:stretch/>
        </p:blipFill>
        <p:spPr>
          <a:xfrm>
            <a:off x="5006975" y="1458913"/>
            <a:ext cx="4039054" cy="48434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D891BCD-50F1-0517-9CAB-EF7F9000C0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435" y="3221293"/>
            <a:ext cx="4109062" cy="2928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428498"/>
      </p:ext>
    </p:extLst>
  </p:cSld>
  <p:clrMapOvr>
    <a:masterClrMapping/>
  </p:clrMapOvr>
  <p:transition spd="slow">
    <p:push dir="u"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CEB6BD-D60C-4262-AD12-ADC35A214F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ZA" dirty="0"/>
              <a:t>5.6 DEMO - qGIS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3890DEB-3E31-45C6-B9ED-1E07F7632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7BDC6-A84D-9E43-8B56-36CDD140C765}" type="slidenum">
              <a:rPr lang="fr-FR" smtClean="0"/>
              <a:pPr/>
              <a:t>69</a:t>
            </a:fld>
            <a:endParaRPr lang="fr-FR" dirty="0"/>
          </a:p>
        </p:txBody>
      </p:sp>
      <p:pic>
        <p:nvPicPr>
          <p:cNvPr id="3" name="Online Media 2" title="Create publishable map in qGIS.mp4">
            <a:hlinkClick r:id="" action="ppaction://media"/>
            <a:extLst>
              <a:ext uri="{FF2B5EF4-FFF2-40B4-BE49-F238E27FC236}">
                <a16:creationId xmlns:a16="http://schemas.microsoft.com/office/drawing/2014/main" id="{3B1334DD-0E6E-40CB-B8B3-AB38DF21500A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866900" y="2179320"/>
            <a:ext cx="54102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75496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F4D0D9-E7C6-43C1-A4AC-FC80E78132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ZA" dirty="0"/>
              <a:t>R and RStudio can be installed from online </a:t>
            </a:r>
            <a:r>
              <a:rPr lang="en-ZA" b="0" dirty="0"/>
              <a:t>at </a:t>
            </a:r>
            <a:r>
              <a:rPr lang="en-ZA" b="0" dirty="0">
                <a:hlinkClick r:id="rId3"/>
              </a:rPr>
              <a:t>https://cloud.r-project.org/</a:t>
            </a:r>
            <a:r>
              <a:rPr lang="en-ZA" b="0" dirty="0"/>
              <a:t> and </a:t>
            </a:r>
            <a:r>
              <a:rPr lang="en-ZA" b="0" dirty="0">
                <a:hlinkClick r:id="rId4"/>
              </a:rPr>
              <a:t>https://www.rstudio.com/products/rstudio/download/preview/</a:t>
            </a:r>
            <a:r>
              <a:rPr lang="en-ZA" b="0" dirty="0"/>
              <a:t> respectively but the software downloads are available in the software folder for the workshop - R-4.2.0-win.exe and RStudio-2022.02.1-461.exe respectively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3A2DD2-42E1-4E11-B98E-22D78180D6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7BDC6-A84D-9E43-8B56-36CDD140C765}" type="slidenum">
              <a:rPr lang="fr-FR" smtClean="0"/>
              <a:pPr/>
              <a:t>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03564494"/>
      </p:ext>
    </p:extLst>
  </p:cSld>
  <p:clrMapOvr>
    <a:masterClrMapping/>
  </p:clrMapOvr>
  <p:transition spd="slow">
    <p:push dir="u"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3D796DC-7C86-6B76-D9A9-63D04734458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87BDC6-A84D-9E43-8B56-36CDD140C765}" type="slidenum">
              <a:rPr lang="fr-FR" smtClean="0"/>
              <a:pPr/>
              <a:t>70</a:t>
            </a:fld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E3C93D-E66A-CC2F-0C7C-A3362B721830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ZA" dirty="0"/>
              <a:t>5.7 – </a:t>
            </a:r>
            <a:r>
              <a:rPr lang="en-ZA" b="0" dirty="0"/>
              <a:t>Create the map in qGIS yourselves </a:t>
            </a:r>
          </a:p>
          <a:p>
            <a:endParaRPr lang="en-ZA" b="0" dirty="0"/>
          </a:p>
          <a:p>
            <a:r>
              <a:rPr lang="en-ZA" dirty="0"/>
              <a:t>OR</a:t>
            </a:r>
          </a:p>
          <a:p>
            <a:endParaRPr lang="en-ZA" b="0" dirty="0">
              <a:latin typeface="Consolas" panose="020B0609020204030204" pitchFamily="49" charset="0"/>
            </a:endParaRPr>
          </a:p>
          <a:p>
            <a:r>
              <a:rPr lang="en-ZA" b="0" dirty="0"/>
              <a:t>Create a similar map of FMD cases in Botswana (see the Shapefiles folder for a Botswana FMD zone layer)</a:t>
            </a:r>
          </a:p>
          <a:p>
            <a:endParaRPr lang="en-ZA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976B940-CADC-B6A1-2F70-E9809DCF558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pic>
        <p:nvPicPr>
          <p:cNvPr id="5" name="Picture Placeholder 8">
            <a:extLst>
              <a:ext uri="{FF2B5EF4-FFF2-40B4-BE49-F238E27FC236}">
                <a16:creationId xmlns:a16="http://schemas.microsoft.com/office/drawing/2014/main" id="{EB40466A-938C-2582-BA9B-84526EE2B0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37579" b="-37579"/>
          <a:stretch/>
        </p:blipFill>
        <p:spPr>
          <a:xfrm>
            <a:off x="5006975" y="1458913"/>
            <a:ext cx="4039054" cy="4843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378430"/>
      </p:ext>
    </p:extLst>
  </p:cSld>
  <p:clrMapOvr>
    <a:masterClrMapping/>
  </p:clrMapOvr>
  <p:transition spd="slow">
    <p:push dir="u"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5F13B01-14B7-4CAA-95D0-221287C385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Theme 5: END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EA8AA6A-9EE3-4B43-8ABB-4138FB3269D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87BDC6-A84D-9E43-8B56-36CDD140C765}" type="slidenum">
              <a:rPr lang="fr-FR" smtClean="0"/>
              <a:t>71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77154028"/>
      </p:ext>
    </p:extLst>
  </p:cSld>
  <p:clrMapOvr>
    <a:masterClrMapping/>
  </p:clrMapOvr>
  <p:transition spd="slow">
    <p:push dir="u"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5F13B01-14B7-4CAA-95D0-221287C385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Theme 6: Communicating R Analysis</a:t>
            </a:r>
            <a:br>
              <a:rPr lang="en-ZA" dirty="0"/>
            </a:br>
            <a:r>
              <a:rPr lang="en-ZA" dirty="0"/>
              <a:t>using </a:t>
            </a:r>
            <a:r>
              <a:rPr lang="en-ZA" dirty="0" err="1"/>
              <a:t>RMarkdown</a:t>
            </a:r>
            <a:endParaRPr lang="en-ZA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EA8AA6A-9EE3-4B43-8ABB-4138FB3269D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87BDC6-A84D-9E43-8B56-36CDD140C765}" type="slidenum">
              <a:rPr lang="fr-FR" smtClean="0"/>
              <a:t>72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66954076"/>
      </p:ext>
    </p:extLst>
  </p:cSld>
  <p:clrMapOvr>
    <a:masterClrMapping/>
  </p:clrMapOvr>
  <p:transition spd="slow">
    <p:push dir="u"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A3735AD-A174-0142-4CBD-C42CD1CA2DE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87BDC6-A84D-9E43-8B56-36CDD140C765}" type="slidenum">
              <a:rPr lang="fr-FR" smtClean="0"/>
              <a:pPr/>
              <a:t>73</a:t>
            </a:fld>
            <a:endParaRPr lang="fr-FR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5E1A706-BD5C-B8D6-1668-418D28A447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7866" y="1268197"/>
            <a:ext cx="6608267" cy="5065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622549"/>
      </p:ext>
    </p:extLst>
  </p:cSld>
  <p:clrMapOvr>
    <a:masterClrMapping/>
  </p:clrMapOvr>
  <p:transition spd="slow">
    <p:push dir="u"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A3735AD-A174-0142-4CBD-C42CD1CA2DE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87BDC6-A84D-9E43-8B56-36CDD140C765}" type="slidenum">
              <a:rPr lang="fr-FR" smtClean="0"/>
              <a:pPr/>
              <a:t>74</a:t>
            </a:fld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B2D8B5-54C1-55C2-C349-39B2796B63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4855" y="1219922"/>
            <a:ext cx="6494289" cy="506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634233"/>
      </p:ext>
    </p:extLst>
  </p:cSld>
  <p:clrMapOvr>
    <a:masterClrMapping/>
  </p:clrMapOvr>
  <p:transition spd="slow">
    <p:push dir="u"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59263F-733A-5588-11A6-A303FACED9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ZA" dirty="0"/>
              <a:t>Open 06_RMarkdown.Rmd</a:t>
            </a:r>
          </a:p>
          <a:p>
            <a:r>
              <a:rPr lang="en-ZA" dirty="0"/>
              <a:t>Open 06_Analysis.Rmd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2D8F36E-DB35-9A11-05BF-88BEAA70C6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7BDC6-A84D-9E43-8B56-36CDD140C765}" type="slidenum">
              <a:rPr lang="fr-FR" smtClean="0"/>
              <a:pPr/>
              <a:t>75</a:t>
            </a:fld>
            <a:endParaRPr lang="fr-FR" dirty="0"/>
          </a:p>
        </p:txBody>
      </p:sp>
      <p:pic>
        <p:nvPicPr>
          <p:cNvPr id="5" name="Picture Placeholder 9">
            <a:extLst>
              <a:ext uri="{FF2B5EF4-FFF2-40B4-BE49-F238E27FC236}">
                <a16:creationId xmlns:a16="http://schemas.microsoft.com/office/drawing/2014/main" id="{4F584813-5A18-62F8-D032-AC180DE8B7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01437" b="-101437"/>
          <a:stretch/>
        </p:blipFill>
        <p:spPr>
          <a:xfrm>
            <a:off x="5710159" y="3092204"/>
            <a:ext cx="2969713" cy="3561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142947"/>
      </p:ext>
    </p:extLst>
  </p:cSld>
  <p:clrMapOvr>
    <a:masterClrMapping/>
  </p:clrMapOvr>
  <p:transition spd="slow">
    <p:push dir="u"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3D796DC-7C86-6B76-D9A9-63D04734458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87BDC6-A84D-9E43-8B56-36CDD140C765}" type="slidenum">
              <a:rPr lang="fr-FR" smtClean="0"/>
              <a:pPr/>
              <a:t>76</a:t>
            </a:fld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E3C93D-E66A-CC2F-0C7C-A3362B721830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ZA" b="0" dirty="0"/>
              <a:t>Use the existing </a:t>
            </a:r>
            <a:r>
              <a:rPr lang="en-ZA" b="0" dirty="0" err="1"/>
              <a:t>Rmarkdown</a:t>
            </a:r>
            <a:r>
              <a:rPr lang="en-ZA" b="0" dirty="0"/>
              <a:t> document and add a section from any of the other analysis we have done based on the </a:t>
            </a:r>
            <a:r>
              <a:rPr lang="en-ZA" b="0" dirty="0" err="1"/>
              <a:t>Nthiwa</a:t>
            </a:r>
            <a:r>
              <a:rPr lang="en-ZA" b="0" dirty="0"/>
              <a:t> et al. manuscript</a:t>
            </a:r>
          </a:p>
          <a:p>
            <a:endParaRPr lang="en-ZA" dirty="0"/>
          </a:p>
          <a:p>
            <a:r>
              <a:rPr lang="en-ZA" dirty="0"/>
              <a:t>OR</a:t>
            </a:r>
          </a:p>
          <a:p>
            <a:endParaRPr lang="en-ZA" dirty="0"/>
          </a:p>
          <a:p>
            <a:r>
              <a:rPr lang="en-ZA" b="0" dirty="0"/>
              <a:t>Use one of your own datasets and make a basic start to a report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976B940-CADC-B6A1-2F70-E9809DCF558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pic>
        <p:nvPicPr>
          <p:cNvPr id="5" name="Picture Placeholder 8">
            <a:extLst>
              <a:ext uri="{FF2B5EF4-FFF2-40B4-BE49-F238E27FC236}">
                <a16:creationId xmlns:a16="http://schemas.microsoft.com/office/drawing/2014/main" id="{EB40466A-938C-2582-BA9B-84526EE2B0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37579" b="-37579"/>
          <a:stretch/>
        </p:blipFill>
        <p:spPr>
          <a:xfrm>
            <a:off x="5006975" y="1458913"/>
            <a:ext cx="4039054" cy="4843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96373"/>
      </p:ext>
    </p:extLst>
  </p:cSld>
  <p:clrMapOvr>
    <a:masterClrMapping/>
  </p:clrMapOvr>
  <p:transition spd="slow">
    <p:push dir="u"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5F13B01-14B7-4CAA-95D0-221287C385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Theme 6: END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EA8AA6A-9EE3-4B43-8ABB-4138FB3269D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87BDC6-A84D-9E43-8B56-36CDD140C765}" type="slidenum">
              <a:rPr lang="fr-FR" smtClean="0"/>
              <a:t>77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58598324"/>
      </p:ext>
    </p:extLst>
  </p:cSld>
  <p:clrMapOvr>
    <a:masterClrMapping/>
  </p:clrMapOvr>
  <p:transition spd="slow">
    <p:push dir="u"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5F13B01-14B7-4CAA-95D0-221287C385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Theme 7: </a:t>
            </a:r>
            <a:r>
              <a:rPr lang="en-US" dirty="0"/>
              <a:t>Further analysis of diagnostic tests</a:t>
            </a:r>
            <a:endParaRPr lang="en-ZA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EA8AA6A-9EE3-4B43-8ABB-4138FB3269D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87BDC6-A84D-9E43-8B56-36CDD140C765}" type="slidenum">
              <a:rPr lang="fr-FR" smtClean="0"/>
              <a:t>78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81519386"/>
      </p:ext>
    </p:extLst>
  </p:cSld>
  <p:clrMapOvr>
    <a:masterClrMapping/>
  </p:clrMapOvr>
  <p:transition spd="slow">
    <p:push dir="u"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8D514DE-2EB6-FEF1-11B7-8062CAC491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ZA" dirty="0"/>
              <a:t>Diagnostic test evaluation is a complex topic.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ZA" b="0" dirty="0"/>
              <a:t>Typical issues with non-gold standards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ZA" b="0" dirty="0"/>
              <a:t>Where gold standards exist then analysis is manageable and pretty much descriptive as sensitivity, specificity and other test characteristics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ZA" b="0" dirty="0"/>
              <a:t>We have looked at interpreting diagnostic tests in parallel and an series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ZA" b="0" dirty="0"/>
              <a:t>To further our knowledge we will consider the </a:t>
            </a:r>
          </a:p>
          <a:p>
            <a:pPr marL="881063" lvl="1" indent="-342900">
              <a:buFont typeface="Arial" panose="020B0604020202020204" pitchFamily="34" charset="0"/>
              <a:buChar char="•"/>
            </a:pPr>
            <a:r>
              <a:rPr lang="en-ZA" b="0" dirty="0"/>
              <a:t>Kappa statistic</a:t>
            </a:r>
          </a:p>
          <a:p>
            <a:pPr marL="881063" lvl="1" indent="-342900">
              <a:buFont typeface="Arial" panose="020B0604020202020204" pitchFamily="34" charset="0"/>
              <a:buChar char="•"/>
            </a:pPr>
            <a:r>
              <a:rPr lang="en-ZA" b="0" dirty="0"/>
              <a:t>Descriptive stats on Ct values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A3735AD-A174-0142-4CBD-C42CD1CA2D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7BDC6-A84D-9E43-8B56-36CDD140C765}" type="slidenum">
              <a:rPr lang="fr-FR" smtClean="0"/>
              <a:pPr/>
              <a:t>79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38579343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5F13B01-14B7-4CAA-95D0-221287C385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2. GitHub and working in the cloud</a:t>
            </a:r>
            <a:br>
              <a:rPr lang="en-ZA" dirty="0"/>
            </a:br>
            <a:endParaRPr lang="en-ZA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EA8AA6A-9EE3-4B43-8ABB-4138FB3269D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87BDC6-A84D-9E43-8B56-36CDD140C765}" type="slidenum">
              <a:rPr lang="fr-FR" smtClean="0"/>
              <a:t>8</a:t>
            </a:fld>
            <a:endParaRPr lang="fr-FR" dirty="0"/>
          </a:p>
        </p:txBody>
      </p:sp>
      <p:pic>
        <p:nvPicPr>
          <p:cNvPr id="1028" name="Picture 4" descr="GitHub Logo, history, meaning, symbol, PNG">
            <a:extLst>
              <a:ext uri="{FF2B5EF4-FFF2-40B4-BE49-F238E27FC236}">
                <a16:creationId xmlns:a16="http://schemas.microsoft.com/office/drawing/2014/main" id="{8031C3DB-BC55-4059-ADDF-D7F0B72C9A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6082" y="3625238"/>
            <a:ext cx="3811835" cy="2144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7598565"/>
      </p:ext>
    </p:extLst>
  </p:cSld>
  <p:clrMapOvr>
    <a:masterClrMapping/>
  </p:clrMapOvr>
  <p:transition spd="slow">
    <p:push dir="u"/>
  </p:transition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DF4DE96-8B52-0DB8-A730-7207CCC0FF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ZA" dirty="0"/>
              <a:t>KAPPA statistic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Kappa is a measure of agreement beyond the level of agreement expected by chance alone. The observed agreement is the proportion of samples for which both methods (or observers) agree (see ?</a:t>
            </a:r>
            <a:r>
              <a:rPr lang="en-US" b="0" dirty="0" err="1"/>
              <a:t>epiR</a:t>
            </a:r>
            <a:r>
              <a:rPr lang="en-US" b="0" dirty="0"/>
              <a:t>::</a:t>
            </a:r>
            <a:r>
              <a:rPr lang="en-US" b="0" dirty="0" err="1"/>
              <a:t>epi.kappa</a:t>
            </a:r>
            <a:r>
              <a:rPr lang="en-US" b="0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Can be used to evaluate an opinion as well as a diagnostic test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Flip coin by two different people and establish Kappa</a:t>
            </a:r>
            <a:endParaRPr lang="en-ZA" b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D2514CB-4767-6E6C-1264-F410EA06F6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7BDC6-A84D-9E43-8B56-36CDD140C765}" type="slidenum">
              <a:rPr lang="fr-FR" smtClean="0"/>
              <a:t>80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9726437"/>
      </p:ext>
    </p:extLst>
  </p:cSld>
  <p:clrMapOvr>
    <a:masterClrMapping/>
  </p:clrMapOvr>
  <p:transition spd="slow">
    <p:push dir="u"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26C9F11-8C83-57D6-EE5D-8FBC134DF7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90689"/>
            <a:ext cx="3943350" cy="4351338"/>
          </a:xfrm>
        </p:spPr>
        <p:txBody>
          <a:bodyPr/>
          <a:lstStyle/>
          <a:p>
            <a:r>
              <a:rPr lang="en-ZA" dirty="0"/>
              <a:t>Open 07_Tests.R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246755-7D6B-62C4-4E96-F3098028CC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7BDC6-A84D-9E43-8B56-36CDD140C765}" type="slidenum">
              <a:rPr lang="fr-FR" smtClean="0"/>
              <a:t>81</a:t>
            </a:fld>
            <a:endParaRPr lang="fr-FR" dirty="0"/>
          </a:p>
        </p:txBody>
      </p:sp>
      <p:pic>
        <p:nvPicPr>
          <p:cNvPr id="5" name="Picture Placeholder 9">
            <a:extLst>
              <a:ext uri="{FF2B5EF4-FFF2-40B4-BE49-F238E27FC236}">
                <a16:creationId xmlns:a16="http://schemas.microsoft.com/office/drawing/2014/main" id="{6628F105-5AE2-0F6D-D935-D3F5E3E93F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01437" b="-101437"/>
          <a:stretch/>
        </p:blipFill>
        <p:spPr>
          <a:xfrm>
            <a:off x="5710159" y="2085781"/>
            <a:ext cx="2969713" cy="3561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714987"/>
      </p:ext>
    </p:extLst>
  </p:cSld>
  <p:clrMapOvr>
    <a:masterClrMapping/>
  </p:clrMapOvr>
  <p:transition spd="slow">
    <p:push dir="u"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35DBC1C-A6D3-B3B7-8BF6-38E9D7060E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ZA" dirty="0"/>
              <a:t>Descriptive stats on Ct values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ZA" b="0" dirty="0"/>
              <a:t>Source of Ct based testing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ZA" b="0" dirty="0"/>
              <a:t>Discuss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631A34D-24F1-EDC5-3215-10C58A311F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7BDC6-A84D-9E43-8B56-36CDD140C765}" type="slidenum">
              <a:rPr lang="fr-FR" smtClean="0"/>
              <a:t>82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35093568"/>
      </p:ext>
    </p:extLst>
  </p:cSld>
  <p:clrMapOvr>
    <a:masterClrMapping/>
  </p:clrMapOvr>
  <p:transition spd="slow">
    <p:push dir="u"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5F13B01-14B7-4CAA-95D0-221287C385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Theme 7: END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EA8AA6A-9EE3-4B43-8ABB-4138FB3269D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87BDC6-A84D-9E43-8B56-36CDD140C765}" type="slidenum">
              <a:rPr lang="fr-FR" smtClean="0"/>
              <a:t>83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16572053"/>
      </p:ext>
    </p:extLst>
  </p:cSld>
  <p:clrMapOvr>
    <a:masterClrMapping/>
  </p:clrMapOvr>
  <p:transition spd="slow">
    <p:push dir="u"/>
  </p:transition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E61FEA1-64C3-C507-B526-C1FF2C8E73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90689"/>
            <a:ext cx="6377792" cy="4351338"/>
          </a:xfrm>
        </p:spPr>
        <p:txBody>
          <a:bodyPr>
            <a:normAutofit fontScale="92500" lnSpcReduction="10000"/>
          </a:bodyPr>
          <a:lstStyle/>
          <a:p>
            <a:r>
              <a:rPr lang="en-ZA" dirty="0"/>
              <a:t>Self projects</a:t>
            </a:r>
          </a:p>
          <a:p>
            <a:pPr marL="457200" indent="-457200">
              <a:buFont typeface="+mj-lt"/>
              <a:buAutoNum type="arabicPeriod"/>
            </a:pPr>
            <a:r>
              <a:rPr lang="en-ZA" b="0" dirty="0"/>
              <a:t>Evaluate the WAHID FMD data. Make a </a:t>
            </a:r>
            <a:r>
              <a:rPr lang="en-ZA" b="0" dirty="0" err="1"/>
              <a:t>Rmarkdown</a:t>
            </a:r>
            <a:r>
              <a:rPr lang="en-ZA" b="0" dirty="0"/>
              <a:t> document that provides descriptive statistics of the FMD reporting including an Epidemic curve</a:t>
            </a:r>
          </a:p>
          <a:p>
            <a:pPr marL="457200" indent="-457200">
              <a:buFont typeface="+mj-lt"/>
              <a:buAutoNum type="arabicPeriod"/>
            </a:pPr>
            <a:r>
              <a:rPr lang="en-ZA" b="0" dirty="0"/>
              <a:t>Using the </a:t>
            </a:r>
            <a:r>
              <a:rPr lang="en-ZA" b="0" i="1" dirty="0" err="1"/>
              <a:t>botswanaFMDControl</a:t>
            </a:r>
            <a:r>
              <a:rPr lang="en-ZA" b="0" dirty="0"/>
              <a:t> shapefile establish the average Cattle density within each region in the country</a:t>
            </a:r>
          </a:p>
          <a:p>
            <a:pPr marL="995363" lvl="1" indent="-457200">
              <a:buFont typeface="+mj-lt"/>
              <a:buAutoNum type="arabicPeriod"/>
            </a:pPr>
            <a:r>
              <a:rPr lang="en-ZA" b="0" dirty="0"/>
              <a:t>Using the case data establish the average of the average prevalence for each overarching outbreak within each region and plot this as a choropleth map</a:t>
            </a:r>
          </a:p>
          <a:p>
            <a:pPr marL="457200" indent="-457200">
              <a:buFont typeface="+mj-lt"/>
              <a:buAutoNum type="arabicPeriod"/>
            </a:pPr>
            <a:r>
              <a:rPr lang="en-ZA" b="0" dirty="0"/>
              <a:t>Create a publishable map in qGIS indicating the underlying cattle density, the FMD control zones, the locations of outbreaks that have been reported to the OIE</a:t>
            </a:r>
          </a:p>
          <a:p>
            <a:pPr marL="457200" indent="-457200">
              <a:buFont typeface="+mj-lt"/>
              <a:buAutoNum type="arabicPeriod"/>
            </a:pPr>
            <a:endParaRPr lang="en-ZA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249EABA-A477-E964-1D90-B6BB42967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7BDC6-A84D-9E43-8B56-36CDD140C765}" type="slidenum">
              <a:rPr lang="fr-FR" smtClean="0"/>
              <a:pPr/>
              <a:t>84</a:t>
            </a:fld>
            <a:endParaRPr lang="fr-FR" dirty="0"/>
          </a:p>
        </p:txBody>
      </p:sp>
      <p:pic>
        <p:nvPicPr>
          <p:cNvPr id="4" name="Picture Placeholder 8">
            <a:extLst>
              <a:ext uri="{FF2B5EF4-FFF2-40B4-BE49-F238E27FC236}">
                <a16:creationId xmlns:a16="http://schemas.microsoft.com/office/drawing/2014/main" id="{97204DA2-232C-9390-D895-EE9177A7EE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37579" b="-37579"/>
          <a:stretch/>
        </p:blipFill>
        <p:spPr>
          <a:xfrm>
            <a:off x="7291449" y="815973"/>
            <a:ext cx="1754580" cy="2104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039913"/>
      </p:ext>
    </p:extLst>
  </p:cSld>
  <p:clrMapOvr>
    <a:masterClrMapping/>
  </p:clrMapOvr>
  <p:transition spd="slow">
    <p:push dir="u"/>
  </p:transition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EB7390A-AAE9-445A-B1DB-A798E32B6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References and Sources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82C7318-B9A8-45D2-A335-F134D281499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87BDC6-A84D-9E43-8B56-36CDD140C765}" type="slidenum">
              <a:rPr lang="fr-FR" smtClean="0"/>
              <a:pPr/>
              <a:t>85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40591433"/>
      </p:ext>
    </p:extLst>
  </p:cSld>
  <p:clrMapOvr>
    <a:masterClrMapping/>
  </p:clrMapOvr>
  <p:transition spd="slow">
    <p:push dir="u"/>
  </p:transition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5F856E-6339-4F49-8F91-A097D45770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0" dirty="0"/>
              <a:t>https://www.sciencedirect.com/science/article/pii/S0167587719305380?via%3Dihub</a:t>
            </a:r>
          </a:p>
          <a:p>
            <a:pPr marL="881063" lvl="1" indent="-342900">
              <a:buFont typeface="Arial" panose="020B0604020202020204" pitchFamily="34" charset="0"/>
              <a:buChar char="•"/>
            </a:pPr>
            <a:r>
              <a:rPr lang="en-GB" b="0" dirty="0"/>
              <a:t>https://data.mendeley.com/datasets/8drcnw9y2k/1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0" dirty="0"/>
              <a:t>Spatial – naturalearthdata.com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0" dirty="0"/>
              <a:t>OIE WAHID (www.oie.int)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0" dirty="0"/>
              <a:t>GLW: Gilbert M, G Nicolas, G </a:t>
            </a:r>
            <a:r>
              <a:rPr lang="en-GB" b="0" dirty="0" err="1"/>
              <a:t>Cinardi</a:t>
            </a:r>
            <a:r>
              <a:rPr lang="en-GB" b="0" dirty="0"/>
              <a:t>, S </a:t>
            </a:r>
            <a:r>
              <a:rPr lang="en-GB" b="0" dirty="0" err="1"/>
              <a:t>Vanwambeke</a:t>
            </a:r>
            <a:r>
              <a:rPr lang="en-GB" b="0" dirty="0"/>
              <a:t>, TP Van </a:t>
            </a:r>
            <a:r>
              <a:rPr lang="en-GB" b="0" dirty="0" err="1"/>
              <a:t>Boeckel</a:t>
            </a:r>
            <a:r>
              <a:rPr lang="en-GB" b="0" dirty="0"/>
              <a:t>, GRW </a:t>
            </a:r>
            <a:r>
              <a:rPr lang="en-GB" b="0" dirty="0" err="1"/>
              <a:t>Wint</a:t>
            </a:r>
            <a:r>
              <a:rPr lang="en-GB" b="0" dirty="0"/>
              <a:t>, TP Robinson (2018) Global Distribution Data for Cattle, Buffaloes, Horses, Sheep, Goats, Pigs, Chickens and Ducks in 2010. Nature Scientific data, 5:180227. </a:t>
            </a:r>
            <a:r>
              <a:rPr lang="en-GB" b="0" dirty="0" err="1"/>
              <a:t>doi</a:t>
            </a:r>
            <a:r>
              <a:rPr lang="en-GB" b="0" dirty="0"/>
              <a:t>: 10.1038/sdata.2018.227</a:t>
            </a:r>
          </a:p>
          <a:p>
            <a:pPr marL="881063" lvl="1" indent="-342900">
              <a:buFont typeface="Arial" panose="020B0604020202020204" pitchFamily="34" charset="0"/>
              <a:buChar char="•"/>
            </a:pPr>
            <a:r>
              <a:rPr lang="en-GB" b="0" dirty="0"/>
              <a:t>http://geoportal.icpac.net/</a:t>
            </a:r>
          </a:p>
          <a:p>
            <a:endParaRPr lang="en-ZA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74B3A35-8F06-47BC-8B05-D36BDDC2A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7BDC6-A84D-9E43-8B56-36CDD140C765}" type="slidenum">
              <a:rPr lang="fr-FR" smtClean="0"/>
              <a:pPr/>
              <a:t>86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8039067"/>
      </p:ext>
    </p:extLst>
  </p:cSld>
  <p:clrMapOvr>
    <a:masterClrMapping/>
  </p:clrMapOvr>
  <p:transition spd="slow">
    <p:push dir="u"/>
  </p:transition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5F856E-6339-4F49-8F91-A097D45770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hlinkClick r:id="rId2"/>
              </a:rPr>
              <a:t>epiR</a:t>
            </a:r>
            <a:r>
              <a:rPr lang="en-GB" dirty="0"/>
              <a:t> Tools for the Analysis of Epidemiological Data – 2022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Charles DiMaggio – </a:t>
            </a:r>
            <a:r>
              <a:rPr lang="en-GB" dirty="0">
                <a:hlinkClick r:id="rId3"/>
              </a:rPr>
              <a:t>an introduction to R for epidemiologists</a:t>
            </a: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ZA" dirty="0">
                <a:hlinkClick r:id="rId4"/>
              </a:rPr>
              <a:t>https://rspatial.org</a:t>
            </a:r>
            <a:endParaRPr lang="en-ZA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ZA" dirty="0">
                <a:hlinkClick r:id="rId5"/>
              </a:rPr>
              <a:t>https://happygitwithr.</a:t>
            </a:r>
            <a:r>
              <a:rPr lang="en-ZA">
                <a:hlinkClick r:id="rId5"/>
              </a:rPr>
              <a:t>com/</a:t>
            </a:r>
            <a:endParaRPr lang="en-ZA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ZA" dirty="0"/>
          </a:p>
          <a:p>
            <a:endParaRPr lang="en-ZA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74B3A35-8F06-47BC-8B05-D36BDDC2A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7BDC6-A84D-9E43-8B56-36CDD140C765}" type="slidenum">
              <a:rPr lang="fr-FR" smtClean="0"/>
              <a:pPr/>
              <a:t>87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76141194"/>
      </p:ext>
    </p:extLst>
  </p:cSld>
  <p:clrMapOvr>
    <a:masterClrMapping/>
  </p:clrMapOvr>
  <p:transition spd="slow">
    <p:push dir="u"/>
  </p:transition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2437CF-0BCC-4420-AC89-02CC51FD2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7BDC6-A84D-9E43-8B56-36CDD140C765}" type="slidenum">
              <a:rPr lang="fr-FR" smtClean="0"/>
              <a:t>88</a:t>
            </a:fld>
            <a:endParaRPr lang="fr-FR" dirty="0"/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E1AABFEA-EA37-4B0E-A095-4F78D97DC60D}"/>
              </a:ext>
            </a:extLst>
          </p:cNvPr>
          <p:cNvSpPr txBox="1">
            <a:spLocks/>
          </p:cNvSpPr>
          <p:nvPr/>
        </p:nvSpPr>
        <p:spPr>
          <a:xfrm>
            <a:off x="214232" y="1775577"/>
            <a:ext cx="8475180" cy="40327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000" kern="1200">
                <a:solidFill>
                  <a:schemeClr val="accent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 marL="538163" indent="-1793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Tx/>
              <a:buBlip>
                <a:blip r:embed="rId2"/>
              </a:buBlip>
              <a:tabLst/>
              <a:defRPr sz="1600" kern="120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2pPr>
            <a:lvl3pPr marL="712788" indent="-1746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Tx/>
              <a:buBlip>
                <a:blip r:embed="rId3"/>
              </a:buBlip>
              <a:tabLst/>
              <a:defRPr sz="1400" kern="120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3pPr>
            <a:lvl4pPr marL="892175" indent="-1793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tabLst/>
              <a:defRPr sz="1400" kern="120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4pPr>
            <a:lvl5pPr marL="1071563" indent="-1793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tabLst/>
              <a:defRPr sz="1400" kern="120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15000"/>
              </a:lnSpc>
            </a:pPr>
            <a:endParaRPr lang="en-GB" sz="2200" b="1">
              <a:solidFill>
                <a:schemeClr val="accent5">
                  <a:lumMod val="50000"/>
                </a:schemeClr>
              </a:solidFill>
              <a:latin typeface="Calibri" panose="020F0502020204030204" pitchFamily="34" charset="0"/>
              <a:ea typeface="Calibri Light" panose="020F0302020204030204" pitchFamily="34" charset="0"/>
              <a:cs typeface="Calibri" panose="020F0502020204030204" pitchFamily="34" charset="0"/>
            </a:endParaRPr>
          </a:p>
          <a:p>
            <a:pPr algn="just">
              <a:lnSpc>
                <a:spcPct val="115000"/>
              </a:lnSpc>
            </a:pPr>
            <a:endParaRPr lang="en-GB" sz="2200" b="1">
              <a:solidFill>
                <a:schemeClr val="accent5">
                  <a:lumMod val="50000"/>
                </a:schemeClr>
              </a:solidFill>
              <a:latin typeface="Calibri" panose="020F0502020204030204" pitchFamily="34" charset="0"/>
              <a:ea typeface="Calibri Light" panose="020F0302020204030204" pitchFamily="34" charset="0"/>
              <a:cs typeface="Calibri" panose="020F0502020204030204" pitchFamily="34" charset="0"/>
            </a:endParaRPr>
          </a:p>
          <a:p>
            <a:pPr algn="ctr">
              <a:lnSpc>
                <a:spcPct val="115000"/>
              </a:lnSpc>
            </a:pPr>
            <a:r>
              <a:rPr lang="en-GB" sz="2800" b="1">
                <a:solidFill>
                  <a:srgbClr val="005A9E"/>
                </a:solidFill>
                <a:latin typeface="Calibri" panose="020F0502020204030204" pitchFamily="34" charset="0"/>
                <a:ea typeface="Calibri Light" panose="020F0302020204030204" pitchFamily="34" charset="0"/>
                <a:cs typeface="Calibri" panose="020F0502020204030204" pitchFamily="34" charset="0"/>
              </a:rPr>
              <a:t>Thank you</a:t>
            </a:r>
            <a:endParaRPr lang="en-GB" sz="2800">
              <a:solidFill>
                <a:srgbClr val="005A9E"/>
              </a:solidFill>
              <a:latin typeface="Calibri" panose="020F0502020204030204" pitchFamily="34" charset="0"/>
              <a:ea typeface="Calibri Light" panose="020F0302020204030204" pitchFamily="34" charset="0"/>
              <a:cs typeface="Calibri" panose="020F0502020204030204" pitchFamily="34" charset="0"/>
            </a:endParaRPr>
          </a:p>
          <a:p>
            <a:pPr algn="ctr">
              <a:lnSpc>
                <a:spcPct val="115000"/>
              </a:lnSpc>
            </a:pPr>
            <a:r>
              <a:rPr lang="en-GB" sz="2800" b="1">
                <a:solidFill>
                  <a:srgbClr val="005A9E"/>
                </a:solidFill>
                <a:latin typeface="Calibri" panose="020F0502020204030204" pitchFamily="34" charset="0"/>
                <a:ea typeface="Calibri Light" panose="020F0302020204030204" pitchFamily="34" charset="0"/>
                <a:cs typeface="Calibri" panose="020F0502020204030204" pitchFamily="34" charset="0"/>
              </a:rPr>
              <a:t>Ke a Leboga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64483787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582646-7134-4D86-953B-6CE6CC02BC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ZA" dirty="0"/>
              <a:t>Install GIT on your computer</a:t>
            </a:r>
          </a:p>
          <a:p>
            <a:r>
              <a:rPr lang="en-ZA" dirty="0"/>
              <a:t>	</a:t>
            </a:r>
            <a:r>
              <a:rPr lang="en-ZA" b="0" dirty="0"/>
              <a:t>software files: Git-2.36.0-64-bit</a:t>
            </a:r>
          </a:p>
          <a:p>
            <a:r>
              <a:rPr lang="en-ZA" b="0" dirty="0"/>
              <a:t>	or https://git-for-windows.github.io/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0" dirty="0"/>
              <a:t>Adjusting your PATH environment</a:t>
            </a:r>
          </a:p>
          <a:p>
            <a:pPr marL="881063" lvl="1" indent="-342900">
              <a:buFont typeface="Arial" panose="020B0604020202020204" pitchFamily="34" charset="0"/>
              <a:buChar char="•"/>
            </a:pPr>
            <a:r>
              <a:rPr lang="en-GB" b="0" dirty="0"/>
              <a:t>SELECT </a:t>
            </a:r>
            <a:r>
              <a:rPr lang="en-GB" b="0" i="1" dirty="0"/>
              <a:t>Git from the command line and also from 3rd-party software</a:t>
            </a:r>
            <a:endParaRPr lang="en-ZA" b="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0" dirty="0"/>
              <a:t>RStudio for Windows prefers for Git to be installed below C:/Program Files and this appears to be the default</a:t>
            </a:r>
            <a:endParaRPr lang="en-ZA" b="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54D2301-C02D-4FE9-AC88-A837937511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7BDC6-A84D-9E43-8B56-36CDD140C765}" type="slidenum">
              <a:rPr lang="fr-FR" smtClean="0"/>
              <a:pPr/>
              <a:t>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02497417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PPT Template GOPA_new">
  <a:themeElements>
    <a:clrScheme name="GOPA Consultants 00">
      <a:dk1>
        <a:srgbClr val="000000"/>
      </a:dk1>
      <a:lt1>
        <a:srgbClr val="FFFFFF"/>
      </a:lt1>
      <a:dk2>
        <a:srgbClr val="414141"/>
      </a:dk2>
      <a:lt2>
        <a:srgbClr val="F6F3E6"/>
      </a:lt2>
      <a:accent1>
        <a:srgbClr val="136151"/>
      </a:accent1>
      <a:accent2>
        <a:srgbClr val="FDC22C"/>
      </a:accent2>
      <a:accent3>
        <a:srgbClr val="A5A5A5"/>
      </a:accent3>
      <a:accent4>
        <a:srgbClr val="59897D"/>
      </a:accent4>
      <a:accent5>
        <a:srgbClr val="A6C0BA"/>
      </a:accent5>
      <a:accent6>
        <a:srgbClr val="FCE164"/>
      </a:accent6>
      <a:hlink>
        <a:srgbClr val="FCC22C"/>
      </a:hlink>
      <a:folHlink>
        <a:srgbClr val="A5A5A8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PT Template GOPA_new-09.07.19" id="{A24E28BD-5F7D-3447-A454-02D885B4E198}" vid="{26BAEEF3-BB87-9F41-83D0-860A27438384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EF912E9B1848D4F97F331BD11396CF3" ma:contentTypeVersion="1" ma:contentTypeDescription="Create a new document." ma:contentTypeScope="" ma:versionID="35ba1febbfb0ae1e713fa4ce8fc77d15">
  <xsd:schema xmlns:xsd="http://www.w3.org/2001/XMLSchema" xmlns:xs="http://www.w3.org/2001/XMLSchema" xmlns:p="http://schemas.microsoft.com/office/2006/metadata/properties" xmlns:ns2="09ac505a-637f-4d75-8a4d-fca2d8b99930" targetNamespace="http://schemas.microsoft.com/office/2006/metadata/properties" ma:root="true" ma:fieldsID="603cc4ff5174e1ce3cf6042877a8f242" ns2:_="">
    <xsd:import namespace="09ac505a-637f-4d75-8a4d-fca2d8b99930"/>
    <xsd:element name="properties">
      <xsd:complexType>
        <xsd:sequence>
          <xsd:element name="documentManagement">
            <xsd:complexType>
              <xsd:all>
                <xsd:element ref="ns2:SharedWithUser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9ac505a-637f-4d75-8a4d-fca2d8b99930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D1032B2-9169-45FF-B76A-814015BB6DA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21D0E1C-A9A5-434B-A2BB-783C89855EFA}">
  <ds:schemaRefs>
    <ds:schemaRef ds:uri="http://schemas.microsoft.com/office/2006/metadata/properties"/>
    <ds:schemaRef ds:uri="http://schemas.microsoft.com/office/infopath/2007/PartnerControls"/>
    <ds:schemaRef ds:uri="http://www.w3.org/XML/1998/namespace"/>
    <ds:schemaRef ds:uri="http://schemas.microsoft.com/office/2006/documentManagement/types"/>
    <ds:schemaRef ds:uri="http://purl.org/dc/terms/"/>
    <ds:schemaRef ds:uri="http://purl.org/dc/dcmitype/"/>
    <ds:schemaRef ds:uri="http://purl.org/dc/elements/1.1/"/>
    <ds:schemaRef ds:uri="http://schemas.openxmlformats.org/package/2006/metadata/core-properties"/>
    <ds:schemaRef ds:uri="09ac505a-637f-4d75-8a4d-fca2d8b99930"/>
  </ds:schemaRefs>
</ds:datastoreItem>
</file>

<file path=customXml/itemProps3.xml><?xml version="1.0" encoding="utf-8"?>
<ds:datastoreItem xmlns:ds="http://schemas.openxmlformats.org/officeDocument/2006/customXml" ds:itemID="{3AB23F68-EDE2-4199-824B-D57CE8B8F45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9ac505a-637f-4d75-8a4d-fca2d8b9993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PPT Template GOPA_new</Template>
  <TotalTime>0</TotalTime>
  <Words>2785</Words>
  <Application>Microsoft Office PowerPoint</Application>
  <PresentationFormat>On-screen Show (4:3)</PresentationFormat>
  <Paragraphs>451</Paragraphs>
  <Slides>88</Slides>
  <Notes>9</Notes>
  <HiddenSlides>0</HiddenSlides>
  <MMClips>3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88</vt:i4>
      </vt:variant>
    </vt:vector>
  </HeadingPairs>
  <TitlesOfParts>
    <vt:vector size="96" baseType="lpstr">
      <vt:lpstr>Arial</vt:lpstr>
      <vt:lpstr>Calibri</vt:lpstr>
      <vt:lpstr>Cambria Math</vt:lpstr>
      <vt:lpstr>Consolas</vt:lpstr>
      <vt:lpstr>Montserrat</vt:lpstr>
      <vt:lpstr>Segoe UI</vt:lpstr>
      <vt:lpstr>Tahoma</vt:lpstr>
      <vt:lpstr>PPT Template GOPA_new</vt:lpstr>
      <vt:lpstr>PowerPoint Presentation</vt:lpstr>
      <vt:lpstr>Introduction</vt:lpstr>
      <vt:lpstr>PowerPoint Presentation</vt:lpstr>
      <vt:lpstr>PowerPoint Presentation</vt:lpstr>
      <vt:lpstr>PowerPoint Presentation</vt:lpstr>
      <vt:lpstr>1. Installing R and RStudio</vt:lpstr>
      <vt:lpstr>PowerPoint Presentation</vt:lpstr>
      <vt:lpstr>2. GitHub and working in the cloud </vt:lpstr>
      <vt:lpstr>PowerPoint Presentation</vt:lpstr>
      <vt:lpstr>PowerPoint Presentation</vt:lpstr>
      <vt:lpstr>PowerPoint Presentation</vt:lpstr>
      <vt:lpstr>PowerPoint Presentation</vt:lpstr>
      <vt:lpstr>Theme 1: Introduction - R; Vectors, Matrixes, Factors, Lists , Dataframes, Functions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Theme 1: END</vt:lpstr>
      <vt:lpstr>Theme 2: Basic statistics in R</vt:lpstr>
      <vt:lpstr>PowerPoint Presentation</vt:lpstr>
      <vt:lpstr>PowerPoint Presentation</vt:lpstr>
      <vt:lpstr>Theme 2: END</vt:lpstr>
      <vt:lpstr>Theme 3: Measures of Disease Frequency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Theme 3: END</vt:lpstr>
      <vt:lpstr>Theme 4: Measures of Association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Theme 4: END</vt:lpstr>
      <vt:lpstr>Theme 5: Spatial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Theme 5: END</vt:lpstr>
      <vt:lpstr>Theme 6: Communicating R Analysis using RMarkdown</vt:lpstr>
      <vt:lpstr>PowerPoint Presentation</vt:lpstr>
      <vt:lpstr>PowerPoint Presentation</vt:lpstr>
      <vt:lpstr>PowerPoint Presentation</vt:lpstr>
      <vt:lpstr>PowerPoint Presentation</vt:lpstr>
      <vt:lpstr>Theme 6: END</vt:lpstr>
      <vt:lpstr>Theme 7: Further analysis of diagnostic tests</vt:lpstr>
      <vt:lpstr>PowerPoint Presentation</vt:lpstr>
      <vt:lpstr>PowerPoint Presentation</vt:lpstr>
      <vt:lpstr>PowerPoint Presentation</vt:lpstr>
      <vt:lpstr>PowerPoint Presentation</vt:lpstr>
      <vt:lpstr>Theme 7: END</vt:lpstr>
      <vt:lpstr>PowerPoint Presentation</vt:lpstr>
      <vt:lpstr>References and Sources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Colm Halloran</dc:creator>
  <cp:lastModifiedBy>John Grewar</cp:lastModifiedBy>
  <cp:revision>278</cp:revision>
  <cp:lastPrinted>2021-07-26T10:37:14Z</cp:lastPrinted>
  <dcterms:created xsi:type="dcterms:W3CDTF">2019-07-12T08:27:45Z</dcterms:created>
  <dcterms:modified xsi:type="dcterms:W3CDTF">2022-05-15T15:01:24Z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0x010100CEF912E9B1848D4F97F331BD11396CF3</vt:lpwstr>
  </property>
</Properties>
</file>